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4"/>
  </p:sldMasterIdLst>
  <p:notesMasterIdLst>
    <p:notesMasterId r:id="rId24"/>
  </p:notesMasterIdLst>
  <p:handoutMasterIdLst>
    <p:handoutMasterId r:id="rId25"/>
  </p:handoutMasterIdLst>
  <p:sldIdLst>
    <p:sldId id="257" r:id="rId5"/>
    <p:sldId id="278" r:id="rId6"/>
    <p:sldId id="300" r:id="rId7"/>
    <p:sldId id="258" r:id="rId8"/>
    <p:sldId id="303" r:id="rId9"/>
    <p:sldId id="316" r:id="rId10"/>
    <p:sldId id="302" r:id="rId11"/>
    <p:sldId id="317" r:id="rId12"/>
    <p:sldId id="304" r:id="rId13"/>
    <p:sldId id="307" r:id="rId14"/>
    <p:sldId id="318" r:id="rId15"/>
    <p:sldId id="308" r:id="rId16"/>
    <p:sldId id="309" r:id="rId17"/>
    <p:sldId id="319" r:id="rId18"/>
    <p:sldId id="312" r:id="rId19"/>
    <p:sldId id="320" r:id="rId20"/>
    <p:sldId id="314" r:id="rId21"/>
    <p:sldId id="321"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Συντάκτης" initials="Σ"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FF3399"/>
    <a:srgbClr val="CC0099"/>
    <a:srgbClr val="8BB5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2"/>
  </p:normalViewPr>
  <p:slideViewPr>
    <p:cSldViewPr snapToGrid="0">
      <p:cViewPr varScale="1">
        <p:scale>
          <a:sx n="76" d="100"/>
          <a:sy n="76" d="100"/>
        </p:scale>
        <p:origin x="-90" y="-61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95" d="100"/>
          <a:sy n="95" d="100"/>
        </p:scale>
        <p:origin x="2724"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90C6B-F47B-4629-A39E-8820EC9F642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l-GR"/>
        </a:p>
      </dgm:t>
    </dgm:pt>
    <dgm:pt modelId="{5ABDB309-87AA-4AE4-8AAE-4C05FAFD7F86}">
      <dgm:prSet custT="1"/>
      <dgm:spPr/>
      <dgm:t>
        <a:bodyPr/>
        <a:lstStyle/>
        <a:p>
          <a:pPr algn="ctr" rtl="0"/>
          <a:r>
            <a:rPr lang="en-US" sz="2000" b="1">
              <a:solidFill>
                <a:schemeClr val="tx1"/>
              </a:solidFill>
              <a:latin typeface="Bookman Old Style" pitchFamily="18" charset="0"/>
            </a:rPr>
            <a:t>Thank you for your attention!</a:t>
          </a:r>
          <a:endParaRPr lang="el-GR" sz="2000" b="1">
            <a:solidFill>
              <a:schemeClr val="tx1"/>
            </a:solidFill>
            <a:latin typeface="Bookman Old Style" pitchFamily="18" charset="0"/>
          </a:endParaRPr>
        </a:p>
      </dgm:t>
    </dgm:pt>
    <dgm:pt modelId="{2C5156DD-D3FB-4E91-9BED-C838783D3356}" type="parTrans" cxnId="{C94CB2BE-D31C-43AC-8C62-E9C6C6F73991}">
      <dgm:prSet/>
      <dgm:spPr/>
      <dgm:t>
        <a:bodyPr/>
        <a:lstStyle/>
        <a:p>
          <a:pPr algn="ctr"/>
          <a:endParaRPr lang="el-GR"/>
        </a:p>
      </dgm:t>
    </dgm:pt>
    <dgm:pt modelId="{DB5F8C57-8F5D-4EBC-9574-D34B59D74D72}" type="sibTrans" cxnId="{C94CB2BE-D31C-43AC-8C62-E9C6C6F73991}">
      <dgm:prSet/>
      <dgm:spPr/>
      <dgm:t>
        <a:bodyPr/>
        <a:lstStyle/>
        <a:p>
          <a:pPr algn="ctr"/>
          <a:endParaRPr lang="el-GR"/>
        </a:p>
      </dgm:t>
    </dgm:pt>
    <dgm:pt modelId="{7C0546F8-BF3C-46BB-8939-1E6AB6A27984}" type="pres">
      <dgm:prSet presAssocID="{11290C6B-F47B-4629-A39E-8820EC9F6424}" presName="linear" presStyleCnt="0">
        <dgm:presLayoutVars>
          <dgm:animLvl val="lvl"/>
          <dgm:resizeHandles val="exact"/>
        </dgm:presLayoutVars>
      </dgm:prSet>
      <dgm:spPr/>
      <dgm:t>
        <a:bodyPr/>
        <a:lstStyle/>
        <a:p>
          <a:endParaRPr lang="el-GR"/>
        </a:p>
      </dgm:t>
    </dgm:pt>
    <dgm:pt modelId="{DF790BD6-4F7D-461C-B44A-0657501B86B8}" type="pres">
      <dgm:prSet presAssocID="{5ABDB309-87AA-4AE4-8AAE-4C05FAFD7F86}" presName="parentText" presStyleLbl="node1" presStyleIdx="0" presStyleCnt="1">
        <dgm:presLayoutVars>
          <dgm:chMax val="0"/>
          <dgm:bulletEnabled val="1"/>
        </dgm:presLayoutVars>
      </dgm:prSet>
      <dgm:spPr/>
      <dgm:t>
        <a:bodyPr/>
        <a:lstStyle/>
        <a:p>
          <a:endParaRPr lang="el-GR"/>
        </a:p>
      </dgm:t>
    </dgm:pt>
  </dgm:ptLst>
  <dgm:cxnLst>
    <dgm:cxn modelId="{C94CB2BE-D31C-43AC-8C62-E9C6C6F73991}" srcId="{11290C6B-F47B-4629-A39E-8820EC9F6424}" destId="{5ABDB309-87AA-4AE4-8AAE-4C05FAFD7F86}" srcOrd="0" destOrd="0" parTransId="{2C5156DD-D3FB-4E91-9BED-C838783D3356}" sibTransId="{DB5F8C57-8F5D-4EBC-9574-D34B59D74D72}"/>
    <dgm:cxn modelId="{1F43ED18-BE0D-4C9A-A583-839CBEB94A19}" type="presOf" srcId="{5ABDB309-87AA-4AE4-8AAE-4C05FAFD7F86}" destId="{DF790BD6-4F7D-461C-B44A-0657501B86B8}" srcOrd="0" destOrd="0" presId="urn:microsoft.com/office/officeart/2005/8/layout/vList2"/>
    <dgm:cxn modelId="{80B13203-678D-4142-B962-59EF9E3E6587}" type="presOf" srcId="{11290C6B-F47B-4629-A39E-8820EC9F6424}" destId="{7C0546F8-BF3C-46BB-8939-1E6AB6A27984}" srcOrd="0" destOrd="0" presId="urn:microsoft.com/office/officeart/2005/8/layout/vList2"/>
    <dgm:cxn modelId="{EF160760-58C0-44F4-8B2D-46BD31B2D189}" type="presParOf" srcId="{7C0546F8-BF3C-46BB-8939-1E6AB6A27984}" destId="{DF790BD6-4F7D-461C-B44A-0657501B86B8}"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D63D5444-F62C-42C3-A75A-D9DBA807730F}" type="datetimeFigureOut">
              <a:rPr lang="el-GR" smtClean="0"/>
              <a:pPr/>
              <a:t>6/5/2022</a:t>
            </a:fld>
            <a:endParaRPr lang="el-GR"/>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84A4F617-7A30-41D4-AB86-5D833C98E18B}" type="slidenum">
              <a:rPr lang="el-GR" smtClean="0"/>
              <a:pPr/>
              <a:t>‹#›</a:t>
            </a:fld>
            <a:endParaRPr lang="el-GR"/>
          </a:p>
        </p:txBody>
      </p:sp>
    </p:spTree>
    <p:extLst>
      <p:ext uri="{BB962C8B-B14F-4D97-AF65-F5344CB8AC3E}">
        <p14:creationId xmlns:p14="http://schemas.microsoft.com/office/powerpoint/2010/main" xmlns=""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12CAA1FA-7B6A-47D2-8D61-F225D71B51FF}" type="datetimeFigureOut">
              <a:rPr lang="el-GR"/>
              <a:pPr/>
              <a:t>6/5/2022</a:t>
            </a:fld>
            <a:endParaRPr lang="el-GR"/>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1B9A179D-2D27-49E2-B022-8EDDA2EFE682}" type="slidenum">
              <a:rPr/>
              <a:pPr/>
              <a:t>‹#›</a:t>
            </a:fld>
            <a:endParaRPr lang="el-GR"/>
          </a:p>
        </p:txBody>
      </p:sp>
    </p:spTree>
    <p:extLst>
      <p:ext uri="{BB962C8B-B14F-4D97-AF65-F5344CB8AC3E}">
        <p14:creationId xmlns:p14="http://schemas.microsoft.com/office/powerpoint/2010/main" xmlns=""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9A179D-2D27-49E2-B022-8EDDA2EFE682}" type="slidenum">
              <a:rPr lang="x-none" smtClean="0"/>
              <a:pPr/>
              <a:t>12</a:t>
            </a:fld>
            <a:endParaRPr lang="x-none"/>
          </a:p>
        </p:txBody>
      </p:sp>
    </p:spTree>
    <p:extLst>
      <p:ext uri="{BB962C8B-B14F-4D97-AF65-F5344CB8AC3E}">
        <p14:creationId xmlns:p14="http://schemas.microsoft.com/office/powerpoint/2010/main" xmlns="" val="314802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9A179D-2D27-49E2-B022-8EDDA2EFE682}" type="slidenum">
              <a:rPr lang="x-none" smtClean="0"/>
              <a:pPr/>
              <a:t>16</a:t>
            </a:fld>
            <a:endParaRPr lang="x-none"/>
          </a:p>
        </p:txBody>
      </p:sp>
    </p:spTree>
    <p:extLst>
      <p:ext uri="{BB962C8B-B14F-4D97-AF65-F5344CB8AC3E}">
        <p14:creationId xmlns:p14="http://schemas.microsoft.com/office/powerpoint/2010/main" xmlns="" val="170850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l-GR"/>
              <a:t>Στυλ κύριου τίτλου</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May 6, 2022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A79A3335-6331-4872-A8B7-ECD55539F4D0}" type="datetimeFigureOut">
              <a:rPr lang="el-GR" smtClean="0"/>
              <a:pPr/>
              <a:t>6/5/2022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7F8E3F6-DE14-48B2-B2BC-6FABA9630FB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l-GR"/>
              <a:t>Στυλ κύριου τίτλου</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A79A3335-6331-4872-A8B7-ECD55539F4D0}" type="datetimeFigureOut">
              <a:rPr lang="el-GR" smtClean="0"/>
              <a:pPr/>
              <a:t>6/5/2022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7F8E3F6-DE14-48B2-B2BC-6FABA9630FB8}"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Διαφάνεια τίτλου με εικόνα">
    <p:spTree>
      <p:nvGrpSpPr>
        <p:cNvPr id="1" name=""/>
        <p:cNvGrpSpPr/>
        <p:nvPr/>
      </p:nvGrpSpPr>
      <p:grpSpPr>
        <a:xfrm>
          <a:off x="0" y="0"/>
          <a:ext cx="0" cy="0"/>
          <a:chOff x="0" y="0"/>
          <a:chExt cx="0" cy="0"/>
        </a:xfrm>
      </p:grpSpPr>
      <p:sp>
        <p:nvSpPr>
          <p:cNvPr id="2" name="Τίτλος 1"/>
          <p:cNvSpPr>
            <a:spLocks noGrp="1"/>
          </p:cNvSpPr>
          <p:nvPr>
            <p:ph type="ctrTitle"/>
          </p:nvPr>
        </p:nvSpPr>
        <p:spPr>
          <a:xfrm>
            <a:off x="1295401" y="1873584"/>
            <a:ext cx="5120640" cy="2560320"/>
          </a:xfrm>
        </p:spPr>
        <p:txBody>
          <a:bodyPr anchor="b">
            <a:normAutofit/>
          </a:bodyPr>
          <a:lstStyle>
            <a:lvl1pPr algn="l" latinLnBrk="0">
              <a:defRPr lang="el-GR" sz="4000">
                <a:solidFill>
                  <a:schemeClr val="tx1"/>
                </a:solidFill>
              </a:defRPr>
            </a:lvl1pPr>
          </a:lstStyle>
          <a:p>
            <a:r>
              <a:rPr lang="el-GR"/>
              <a:t>Kλικ για επεξεργασία του τίτλου</a:t>
            </a:r>
          </a:p>
        </p:txBody>
      </p:sp>
      <p:sp>
        <p:nvSpPr>
          <p:cNvPr id="3" name="Υπότιτλος 2"/>
          <p:cNvSpPr>
            <a:spLocks noGrp="1"/>
          </p:cNvSpPr>
          <p:nvPr>
            <p:ph type="subTitle" idx="1"/>
          </p:nvPr>
        </p:nvSpPr>
        <p:spPr>
          <a:xfrm>
            <a:off x="1295401" y="4572000"/>
            <a:ext cx="5120640" cy="1600200"/>
          </a:xfrm>
        </p:spPr>
        <p:txBody>
          <a:bodyPr/>
          <a:lstStyle>
            <a:lvl1pPr marL="0" indent="0" algn="l" latinLnBrk="0">
              <a:buNone/>
              <a:defRPr lang="el-GR" sz="2400"/>
            </a:lvl1pPr>
            <a:lvl2pPr marL="457200" indent="0" algn="ctr" latinLnBrk="0">
              <a:buNone/>
              <a:defRPr lang="el-GR" sz="2000"/>
            </a:lvl2pPr>
            <a:lvl3pPr marL="914400" indent="0" algn="ctr" latinLnBrk="0">
              <a:buNone/>
              <a:defRPr lang="el-GR" sz="1800"/>
            </a:lvl3pPr>
            <a:lvl4pPr marL="1371600" indent="0" algn="ctr" latinLnBrk="0">
              <a:buNone/>
              <a:defRPr lang="el-GR" sz="1600"/>
            </a:lvl4pPr>
            <a:lvl5pPr marL="1828800" indent="0" algn="ctr" latinLnBrk="0">
              <a:buNone/>
              <a:defRPr lang="el-GR" sz="1600"/>
            </a:lvl5pPr>
            <a:lvl6pPr marL="2286000" indent="0" algn="ctr" latinLnBrk="0">
              <a:buNone/>
              <a:defRPr lang="el-GR" sz="1600"/>
            </a:lvl6pPr>
            <a:lvl7pPr marL="2743200" indent="0" algn="ctr" latinLnBrk="0">
              <a:buNone/>
              <a:defRPr lang="el-GR" sz="1600"/>
            </a:lvl7pPr>
            <a:lvl8pPr marL="3200400" indent="0" algn="ctr" latinLnBrk="0">
              <a:buNone/>
              <a:defRPr lang="el-GR" sz="1600"/>
            </a:lvl8pPr>
            <a:lvl9pPr marL="3657600" indent="0" algn="ctr" latinLnBrk="0">
              <a:buNone/>
              <a:defRPr lang="el-GR" sz="1600"/>
            </a:lvl9pPr>
          </a:lstStyle>
          <a:p>
            <a:r>
              <a:rPr lang="el-GR"/>
              <a:t>Κάντε κλικ για να επεξεργαστείτε τον υπότιτλο του υποδείγματος</a:t>
            </a:r>
          </a:p>
        </p:txBody>
      </p:sp>
      <p:sp>
        <p:nvSpPr>
          <p:cNvPr id="15" name="Σύμβολο κράτησης θέσης εικόνας 14"/>
          <p:cNvSpPr>
            <a:spLocks noGrp="1"/>
          </p:cNvSpPr>
          <p:nvPr>
            <p:ph type="pic" sz="quarter" idx="10"/>
          </p:nvPr>
        </p:nvSpPr>
        <p:spPr>
          <a:xfrm>
            <a:off x="6743704"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latinLnBrk="0">
              <a:buNone/>
              <a:defRPr lang="el-GR" sz="2800">
                <a:solidFill>
                  <a:schemeClr val="bg1"/>
                </a:solidFill>
              </a:defRPr>
            </a:lvl1pPr>
          </a:lstStyle>
          <a:p>
            <a:r>
              <a:rPr lang="el-GR"/>
              <a:t>Κάντε κλικ στο εικονίδιο για να προσθέσετε μια εικόνα</a:t>
            </a:r>
          </a:p>
        </p:txBody>
      </p:sp>
    </p:spTree>
    <p:extLst>
      <p:ext uri="{BB962C8B-B14F-4D97-AF65-F5344CB8AC3E}">
        <p14:creationId xmlns:p14="http://schemas.microsoft.com/office/powerpoint/2010/main" xmlns="" val="2402813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Kλικ για επεξεργασία του τίτλου</a:t>
            </a:r>
          </a:p>
        </p:txBody>
      </p:sp>
      <p:sp>
        <p:nvSpPr>
          <p:cNvPr id="4" name="Σύμβολο κράτησης θέσης περιεχομένου 3"/>
          <p:cNvSpPr>
            <a:spLocks noGrp="1"/>
          </p:cNvSpPr>
          <p:nvPr>
            <p:ph sz="half" idx="2"/>
          </p:nvPr>
        </p:nvSpPr>
        <p:spPr>
          <a:xfrm>
            <a:off x="6324600" y="1828801"/>
            <a:ext cx="4572000" cy="4343401"/>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5" name="Σύμβολο κράτησης θέσης ημερομηνίας 4"/>
          <p:cNvSpPr>
            <a:spLocks noGrp="1"/>
          </p:cNvSpPr>
          <p:nvPr>
            <p:ph type="dt" sz="half" idx="10"/>
          </p:nvPr>
        </p:nvSpPr>
        <p:spPr/>
        <p:txBody>
          <a:bodyPr/>
          <a:lstStyle/>
          <a:p>
            <a:fld id="{A79A3335-6331-4872-A8B7-ECD55539F4D0}" type="datetimeFigureOut">
              <a:rPr lang="el-GR"/>
              <a:pPr/>
              <a:t>6/5/2022</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A7F8E3F6-DE14-48B2-B2BC-6FABA9630FB8}" type="slidenum">
              <a:rPr/>
              <a:pPr/>
              <a:t>‹#›</a:t>
            </a:fld>
            <a:endParaRPr lang="el-GR"/>
          </a:p>
        </p:txBody>
      </p:sp>
      <p:sp>
        <p:nvSpPr>
          <p:cNvPr id="8" name="Σύμβολο κράτησης θέσης περιεχομένου 3"/>
          <p:cNvSpPr>
            <a:spLocks noGrp="1"/>
          </p:cNvSpPr>
          <p:nvPr>
            <p:ph sz="half" idx="13"/>
          </p:nvPr>
        </p:nvSpPr>
        <p:spPr>
          <a:xfrm>
            <a:off x="1295400" y="1828801"/>
            <a:ext cx="4572000" cy="4343401"/>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Tree>
    <p:extLst>
      <p:ext uri="{BB962C8B-B14F-4D97-AF65-F5344CB8AC3E}">
        <p14:creationId xmlns:p14="http://schemas.microsoft.com/office/powerpoint/2010/main" xmlns="" val="2448206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79A3335-6331-4872-A8B7-ECD55539F4D0}" type="datetimeFigureOut">
              <a:rPr lang="el-GR" smtClean="0"/>
              <a:pPr/>
              <a:t>6/5/2022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7F8E3F6-DE14-48B2-B2BC-6FABA9630FB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l-GR"/>
              <a:t>Στυλ κύριου τίτλου</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7" name="Date Placeholder 6"/>
          <p:cNvSpPr>
            <a:spLocks noGrp="1"/>
          </p:cNvSpPr>
          <p:nvPr>
            <p:ph type="dt" sz="half" idx="10"/>
          </p:nvPr>
        </p:nvSpPr>
        <p:spPr/>
        <p:txBody>
          <a:bodyPr/>
          <a:lstStyle/>
          <a:p>
            <a:fld id="{751663BA-01FC-4367-B6F3-ABB2645D55F1}" type="datetime4">
              <a:rPr lang="en-US" smtClean="0"/>
              <a:pPr/>
              <a:t>May 6, 2022</a:t>
            </a:fld>
            <a:endParaRPr lang="en-US"/>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A79A3335-6331-4872-A8B7-ECD55539F4D0}" type="datetimeFigureOut">
              <a:rPr lang="el-GR" smtClean="0"/>
              <a:pPr/>
              <a:t>6/5/2022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7F8E3F6-DE14-48B2-B2BC-6FABA9630FB8}" type="slidenum">
              <a:rPr lang="el-GR" smtClean="0"/>
              <a:pPr/>
              <a:t>‹#›</a:t>
            </a:fld>
            <a:endParaRPr lang="el-G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l-GR"/>
              <a:t>Στυλ υποδείγματος κειμένου</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l-GR" smtClean="0"/>
              <a:pPr/>
              <a:t>6/5/2022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7F8E3F6-DE14-48B2-B2BC-6FABA9630FB8}" type="slidenum">
              <a:rPr lang="el-GR" smtClean="0"/>
              <a:pPr/>
              <a:t>‹#›</a:t>
            </a:fld>
            <a:endParaRPr lang="el-G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A79A3335-6331-4872-A8B7-ECD55539F4D0}" type="datetimeFigureOut">
              <a:rPr lang="el-GR" smtClean="0"/>
              <a:pPr/>
              <a:t>6/5/2022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7F8E3F6-DE14-48B2-B2BC-6FABA9630FB8}" type="slidenum">
              <a:rPr lang="el-GR" smtClean="0"/>
              <a:pPr/>
              <a:t>‹#›</a:t>
            </a:fld>
            <a:endParaRPr lang="el-G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l-GR" smtClean="0"/>
              <a:pPr/>
              <a:t>6/5/2022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7F8E3F6-DE14-48B2-B2BC-6FABA9630FB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A79A3335-6331-4872-A8B7-ECD55539F4D0}" type="datetimeFigureOut">
              <a:rPr lang="el-GR" smtClean="0"/>
              <a:pPr/>
              <a:t>6/5/2022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7F8E3F6-DE14-48B2-B2BC-6FABA9630FB8}" type="slidenum">
              <a:rPr lang="el-GR" smtClean="0"/>
              <a:pPr/>
              <a:t>‹#›</a:t>
            </a:fld>
            <a:endParaRPr lang="el-GR"/>
          </a:p>
        </p:txBody>
      </p:sp>
      <p:sp>
        <p:nvSpPr>
          <p:cNvPr id="8" name="Title 7"/>
          <p:cNvSpPr>
            <a:spLocks noGrp="1"/>
          </p:cNvSpPr>
          <p:nvPr>
            <p:ph type="title"/>
          </p:nvPr>
        </p:nvSpPr>
        <p:spPr/>
        <p:txBody>
          <a:bodyPr/>
          <a:lstStyle/>
          <a:p>
            <a:r>
              <a:rPr lang="el-GR"/>
              <a:t>Στυλ κύριου τίτλου</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A79A3335-6331-4872-A8B7-ECD55539F4D0}" type="datetimeFigureOut">
              <a:rPr lang="el-GR" smtClean="0"/>
              <a:pPr/>
              <a:t>6/5/2022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7F8E3F6-DE14-48B2-B2BC-6FABA9630FB8}" type="slidenum">
              <a:rPr lang="el-GR" smtClean="0"/>
              <a:pPr/>
              <a:t>‹#›</a:t>
            </a:fld>
            <a:endParaRPr lang="el-GR"/>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l-GR"/>
              <a:t>Στυλ κύριου τίτλου</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l-GR"/>
              <a:t>Στυλ κύριου τίτλου</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A79A3335-6331-4872-A8B7-ECD55539F4D0}" type="datetimeFigureOut">
              <a:rPr lang="el-GR" smtClean="0"/>
              <a:pPr/>
              <a:t>6/5/2022</a:t>
            </a:fld>
            <a:endParaRPr lang="el-GR"/>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l-GR"/>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A7F8E3F6-DE14-48B2-B2BC-6FABA9630FB8}" type="slidenum">
              <a:rPr lang="el-GR" smtClean="0"/>
              <a:pPr/>
              <a:t>‹#›</a:t>
            </a:fld>
            <a:endParaRPr lang="el-GR"/>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52" r:id="rId1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6.jpeg"/><Relationship Id="rId12"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openxmlformats.org/officeDocument/2006/relationships/image" Target="../media/image13.png"/><Relationship Id="rId5" Type="http://schemas.openxmlformats.org/officeDocument/2006/relationships/diagramColors" Target="../diagrams/colors1.xml"/><Relationship Id="rId10" Type="http://schemas.openxmlformats.org/officeDocument/2006/relationships/image" Target="../media/image16.pn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ctrTitle"/>
          </p:nvPr>
        </p:nvSpPr>
        <p:spPr>
          <a:xfrm>
            <a:off x="600901" y="1429789"/>
            <a:ext cx="5120640" cy="2460567"/>
          </a:xfrm>
        </p:spPr>
        <p:txBody>
          <a:bodyPr>
            <a:normAutofit fontScale="90000"/>
          </a:bodyPr>
          <a:lstStyle/>
          <a:p>
            <a:pPr algn="ctr">
              <a:lnSpc>
                <a:spcPct val="100000"/>
              </a:lnSpc>
            </a:pPr>
            <a:r>
              <a:rPr lang="en-US" sz="2800" b="1" dirty="0">
                <a:solidFill>
                  <a:schemeClr val="accent1">
                    <a:lumMod val="50000"/>
                  </a:schemeClr>
                </a:solidFill>
                <a:latin typeface="Bookman Old Style" pitchFamily="18" charset="0"/>
              </a:rPr>
              <a:t/>
            </a:r>
            <a:br>
              <a:rPr lang="en-US" sz="2800" b="1" dirty="0">
                <a:solidFill>
                  <a:schemeClr val="accent1">
                    <a:lumMod val="50000"/>
                  </a:schemeClr>
                </a:solidFill>
                <a:latin typeface="Bookman Old Style" pitchFamily="18" charset="0"/>
              </a:rPr>
            </a:br>
            <a:r>
              <a:rPr lang="en-US" sz="2800" b="1" dirty="0">
                <a:solidFill>
                  <a:schemeClr val="accent1">
                    <a:lumMod val="50000"/>
                  </a:schemeClr>
                </a:solidFill>
                <a:latin typeface="Bookman Old Style" pitchFamily="18" charset="0"/>
              </a:rPr>
              <a:t/>
            </a:r>
            <a:br>
              <a:rPr lang="en-US" sz="2800" b="1" dirty="0">
                <a:solidFill>
                  <a:schemeClr val="accent1">
                    <a:lumMod val="50000"/>
                  </a:schemeClr>
                </a:solidFill>
                <a:latin typeface="Bookman Old Style" pitchFamily="18" charset="0"/>
              </a:rPr>
            </a:br>
            <a:r>
              <a:rPr lang="en-US" sz="2800" b="1" dirty="0">
                <a:solidFill>
                  <a:schemeClr val="accent1">
                    <a:lumMod val="50000"/>
                  </a:schemeClr>
                </a:solidFill>
                <a:latin typeface="Bookman Old Style" pitchFamily="18" charset="0"/>
              </a:rPr>
              <a:t/>
            </a:r>
            <a:br>
              <a:rPr lang="en-US" sz="2800" b="1" dirty="0">
                <a:solidFill>
                  <a:schemeClr val="accent1">
                    <a:lumMod val="50000"/>
                  </a:schemeClr>
                </a:solidFill>
                <a:latin typeface="Bookman Old Style" pitchFamily="18" charset="0"/>
              </a:rPr>
            </a:br>
            <a:r>
              <a:rPr lang="en-US" sz="2800" b="1" dirty="0">
                <a:solidFill>
                  <a:schemeClr val="accent1">
                    <a:lumMod val="50000"/>
                  </a:schemeClr>
                </a:solidFill>
                <a:latin typeface="Bookman Old Style" pitchFamily="18" charset="0"/>
              </a:rPr>
              <a:t/>
            </a:r>
            <a:br>
              <a:rPr lang="en-US" sz="2800" b="1" dirty="0">
                <a:solidFill>
                  <a:schemeClr val="accent1">
                    <a:lumMod val="50000"/>
                  </a:schemeClr>
                </a:solidFill>
                <a:latin typeface="Bookman Old Style" pitchFamily="18" charset="0"/>
              </a:rPr>
            </a:br>
            <a:r>
              <a:rPr lang="en-US" sz="2800" b="1" dirty="0">
                <a:solidFill>
                  <a:schemeClr val="accent1">
                    <a:lumMod val="50000"/>
                  </a:schemeClr>
                </a:solidFill>
                <a:latin typeface="Bookman Old Style" pitchFamily="18" charset="0"/>
              </a:rPr>
              <a:t/>
            </a:r>
            <a:br>
              <a:rPr lang="en-US" sz="2800" b="1" dirty="0">
                <a:solidFill>
                  <a:schemeClr val="accent1">
                    <a:lumMod val="50000"/>
                  </a:schemeClr>
                </a:solidFill>
                <a:latin typeface="Bookman Old Style" pitchFamily="18" charset="0"/>
              </a:rPr>
            </a:br>
            <a:r>
              <a:rPr lang="en-US" sz="2800" b="1" dirty="0">
                <a:solidFill>
                  <a:schemeClr val="accent1">
                    <a:lumMod val="50000"/>
                  </a:schemeClr>
                </a:solidFill>
                <a:latin typeface="Bookman Old Style" pitchFamily="18" charset="0"/>
              </a:rPr>
              <a:t/>
            </a:r>
            <a:br>
              <a:rPr lang="en-US" sz="2800" b="1" dirty="0">
                <a:solidFill>
                  <a:schemeClr val="accent1">
                    <a:lumMod val="50000"/>
                  </a:schemeClr>
                </a:solidFill>
                <a:latin typeface="Bookman Old Style" pitchFamily="18" charset="0"/>
              </a:rPr>
            </a:br>
            <a:r>
              <a:rPr lang="en-US" sz="2800" b="1" dirty="0">
                <a:solidFill>
                  <a:schemeClr val="accent1">
                    <a:lumMod val="50000"/>
                  </a:schemeClr>
                </a:solidFill>
                <a:latin typeface="Bookman Old Style" pitchFamily="18" charset="0"/>
              </a:rPr>
              <a:t>GUIDE</a:t>
            </a:r>
            <a:br>
              <a:rPr lang="en-US" sz="2800" b="1" dirty="0">
                <a:solidFill>
                  <a:schemeClr val="accent1">
                    <a:lumMod val="50000"/>
                  </a:schemeClr>
                </a:solidFill>
                <a:latin typeface="Bookman Old Style" pitchFamily="18" charset="0"/>
              </a:rPr>
            </a:br>
            <a:r>
              <a:rPr lang="en-US" sz="2800" b="1" dirty="0">
                <a:solidFill>
                  <a:schemeClr val="accent1">
                    <a:lumMod val="50000"/>
                  </a:schemeClr>
                </a:solidFill>
                <a:latin typeface="Bookman Old Style" pitchFamily="18" charset="0"/>
              </a:rPr>
              <a:t/>
            </a:r>
            <a:br>
              <a:rPr lang="en-US" sz="2800" b="1" dirty="0">
                <a:solidFill>
                  <a:schemeClr val="accent1">
                    <a:lumMod val="50000"/>
                  </a:schemeClr>
                </a:solidFill>
                <a:latin typeface="Bookman Old Style" pitchFamily="18" charset="0"/>
              </a:rPr>
            </a:br>
            <a:r>
              <a:rPr lang="en-US" sz="2800" b="1" dirty="0">
                <a:solidFill>
                  <a:schemeClr val="accent1">
                    <a:lumMod val="50000"/>
                  </a:schemeClr>
                </a:solidFill>
                <a:latin typeface="Bookman Old Style" pitchFamily="18" charset="0"/>
              </a:rPr>
              <a:t>‘how to </a:t>
            </a:r>
            <a:br>
              <a:rPr lang="en-US" sz="2800" b="1" dirty="0">
                <a:solidFill>
                  <a:schemeClr val="accent1">
                    <a:lumMod val="50000"/>
                  </a:schemeClr>
                </a:solidFill>
                <a:latin typeface="Bookman Old Style" pitchFamily="18" charset="0"/>
              </a:rPr>
            </a:br>
            <a:r>
              <a:rPr lang="en-US" sz="2800" b="1" dirty="0">
                <a:solidFill>
                  <a:schemeClr val="accent1">
                    <a:lumMod val="50000"/>
                  </a:schemeClr>
                </a:solidFill>
                <a:latin typeface="Bookman Old Style" pitchFamily="18" charset="0"/>
              </a:rPr>
              <a:t>TRAIN THE TRAINER’</a:t>
            </a:r>
          </a:p>
        </p:txBody>
      </p:sp>
      <p:sp>
        <p:nvSpPr>
          <p:cNvPr id="3" name="Υπότιτλος 2"/>
          <p:cNvSpPr>
            <a:spLocks noGrp="1"/>
          </p:cNvSpPr>
          <p:nvPr>
            <p:ph type="subTitle" idx="1"/>
          </p:nvPr>
        </p:nvSpPr>
        <p:spPr>
          <a:xfrm rot="10800000" flipV="1">
            <a:off x="1554479" y="5744095"/>
            <a:ext cx="3549536" cy="1113904"/>
          </a:xfrm>
        </p:spPr>
        <p:txBody>
          <a:bodyPr>
            <a:normAutofit fontScale="70000" lnSpcReduction="20000"/>
          </a:bodyPr>
          <a:lstStyle/>
          <a:p>
            <a:pPr algn="ctr">
              <a:lnSpc>
                <a:spcPct val="100000"/>
              </a:lnSpc>
            </a:pPr>
            <a:r>
              <a:rPr lang="en-US" sz="2000" b="1" dirty="0">
                <a:solidFill>
                  <a:schemeClr val="accent3">
                    <a:lumMod val="75000"/>
                  </a:schemeClr>
                </a:solidFill>
                <a:latin typeface="Bookman Old Style" pitchFamily="18" charset="0"/>
              </a:rPr>
              <a:t>Regional Directorate </a:t>
            </a:r>
          </a:p>
          <a:p>
            <a:pPr algn="ctr">
              <a:lnSpc>
                <a:spcPct val="100000"/>
              </a:lnSpc>
            </a:pPr>
            <a:r>
              <a:rPr lang="en-US" sz="2000" b="1" dirty="0">
                <a:solidFill>
                  <a:schemeClr val="accent3">
                    <a:lumMod val="75000"/>
                  </a:schemeClr>
                </a:solidFill>
                <a:latin typeface="Bookman Old Style" pitchFamily="18" charset="0"/>
              </a:rPr>
              <a:t>of Primary &amp; Secondary Education </a:t>
            </a:r>
          </a:p>
          <a:p>
            <a:pPr algn="ctr">
              <a:lnSpc>
                <a:spcPct val="100000"/>
              </a:lnSpc>
            </a:pPr>
            <a:r>
              <a:rPr lang="en-US" sz="2000" b="1" dirty="0">
                <a:solidFill>
                  <a:schemeClr val="accent3">
                    <a:lumMod val="75000"/>
                  </a:schemeClr>
                </a:solidFill>
                <a:latin typeface="Bookman Old Style" pitchFamily="18" charset="0"/>
              </a:rPr>
              <a:t>of Thessaly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23905" y="0"/>
            <a:ext cx="3219797" cy="848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descr="Image result for erasmus plus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338403" cy="8487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Θέση εικόνας 1"/>
          <p:cNvSpPr>
            <a:spLocks noGrp="1"/>
          </p:cNvSpPr>
          <p:nvPr>
            <p:ph type="pic" sz="quarter" idx="10"/>
          </p:nvPr>
        </p:nvSpPr>
        <p:spPr/>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9106" y="1"/>
            <a:ext cx="5382893"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Ορθογώνιο 4"/>
          <p:cNvSpPr/>
          <p:nvPr/>
        </p:nvSpPr>
        <p:spPr>
          <a:xfrm flipH="1">
            <a:off x="6713237" y="5827222"/>
            <a:ext cx="5382891" cy="769441"/>
          </a:xfrm>
          <a:prstGeom prst="rect">
            <a:avLst/>
          </a:prstGeom>
        </p:spPr>
        <p:txBody>
          <a:bodyPr wrap="square">
            <a:spAutoFit/>
          </a:bodyPr>
          <a:lstStyle/>
          <a:p>
            <a:pPr algn="ctr"/>
            <a:r>
              <a:rPr lang="en-US" sz="1100" b="1" dirty="0">
                <a:solidFill>
                  <a:schemeClr val="accent3">
                    <a:lumMod val="75000"/>
                  </a:schemeClr>
                </a:solidFill>
                <a:latin typeface="Bookman Old Style" pitchFamily="18" charset="0"/>
              </a:rPr>
              <a:t>Call 2020 Round 1 KA2 - Cooperation for innovation and the exchange of good practices</a:t>
            </a:r>
          </a:p>
          <a:p>
            <a:pPr algn="ctr"/>
            <a:r>
              <a:rPr lang="en-US" sz="1100" b="1" dirty="0">
                <a:solidFill>
                  <a:schemeClr val="accent3">
                    <a:lumMod val="75000"/>
                  </a:schemeClr>
                </a:solidFill>
                <a:latin typeface="Bookman Old Style" pitchFamily="18" charset="0"/>
              </a:rPr>
              <a:t>KA227 - Partnerships for Creativity</a:t>
            </a:r>
          </a:p>
          <a:p>
            <a:pPr algn="ctr"/>
            <a:r>
              <a:rPr lang="en-US" sz="1100" b="1" dirty="0">
                <a:solidFill>
                  <a:schemeClr val="accent3">
                    <a:lumMod val="75000"/>
                  </a:schemeClr>
                </a:solidFill>
                <a:latin typeface="Bookman Old Style" pitchFamily="18" charset="0"/>
              </a:rPr>
              <a:t>Form ID: KA227-B0766F27 </a:t>
            </a:r>
            <a:r>
              <a:rPr lang="el-GR" sz="1100" b="1" dirty="0">
                <a:solidFill>
                  <a:schemeClr val="accent3">
                    <a:lumMod val="75000"/>
                  </a:schemeClr>
                </a:solidFill>
                <a:latin typeface="Bookman Old Style" pitchFamily="18" charset="0"/>
              </a:rPr>
              <a:t> (1.4.2020 – 28.02.2023)</a:t>
            </a:r>
            <a:endParaRPr lang="en-GB" sz="1100" b="1" dirty="0">
              <a:solidFill>
                <a:schemeClr val="accent3">
                  <a:lumMod val="75000"/>
                </a:schemeClr>
              </a:solidFill>
              <a:latin typeface="Bookman Old Style" pitchFamily="18" charset="0"/>
            </a:endParaRPr>
          </a:p>
        </p:txBody>
      </p:sp>
      <p:pic>
        <p:nvPicPr>
          <p:cNvPr id="9" name="image32.png">
            <a:extLst>
              <a:ext uri="{FF2B5EF4-FFF2-40B4-BE49-F238E27FC236}">
                <a16:creationId xmlns:a16="http://schemas.microsoft.com/office/drawing/2014/main" xmlns="" id="{6898C5FB-6C5C-604A-A274-45F571552A81}"/>
              </a:ext>
            </a:extLst>
          </p:cNvPr>
          <p:cNvPicPr/>
          <p:nvPr/>
        </p:nvPicPr>
        <p:blipFill>
          <a:blip r:embed="rId5" cstate="print"/>
          <a:srcRect/>
          <a:stretch>
            <a:fillRect/>
          </a:stretch>
        </p:blipFill>
        <p:spPr>
          <a:xfrm>
            <a:off x="2573717" y="1078523"/>
            <a:ext cx="1511059" cy="971109"/>
          </a:xfrm>
          <a:prstGeom prst="rect">
            <a:avLst/>
          </a:prstGeom>
          <a:ln/>
        </p:spPr>
      </p:pic>
    </p:spTree>
    <p:extLst>
      <p:ext uri="{BB962C8B-B14F-4D97-AF65-F5344CB8AC3E}">
        <p14:creationId xmlns:p14="http://schemas.microsoft.com/office/powerpoint/2010/main" xmlns="" val="138059557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rasmus plus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Υπότιτλος 2"/>
          <p:cNvSpPr>
            <a:spLocks noGrp="1"/>
          </p:cNvSpPr>
          <p:nvPr>
            <p:ph type="subTitle" idx="1"/>
          </p:nvPr>
        </p:nvSpPr>
        <p:spPr>
          <a:xfrm>
            <a:off x="1170710" y="1221972"/>
            <a:ext cx="7915101" cy="5378334"/>
          </a:xfrm>
        </p:spPr>
        <p:txBody>
          <a:bodyPr>
            <a:normAutofit/>
          </a:bodyPr>
          <a:lstStyle/>
          <a:p>
            <a:r>
              <a:rPr lang="en-US" sz="1400" b="0" dirty="0">
                <a:latin typeface="Times New Roman" pitchFamily="18" charset="0"/>
                <a:cs typeface="Times New Roman" pitchFamily="18" charset="0"/>
              </a:rPr>
              <a:t> </a:t>
            </a:r>
            <a:endParaRPr lang="el-GR" sz="2500" b="0" dirty="0">
              <a:latin typeface="Times New Roman" pitchFamily="18" charset="0"/>
              <a:cs typeface="Times New Roman" pitchFamily="18" charset="0"/>
            </a:endParaRPr>
          </a:p>
          <a:p>
            <a:endParaRPr lang="el-GR" dirty="0"/>
          </a:p>
        </p:txBody>
      </p:sp>
      <p:sp>
        <p:nvSpPr>
          <p:cNvPr id="6" name="Ορθογώνιο 5"/>
          <p:cNvSpPr/>
          <p:nvPr/>
        </p:nvSpPr>
        <p:spPr>
          <a:xfrm>
            <a:off x="1170710" y="1188720"/>
            <a:ext cx="9095508" cy="5170646"/>
          </a:xfrm>
          <a:prstGeom prst="rect">
            <a:avLst/>
          </a:prstGeom>
        </p:spPr>
        <p:txBody>
          <a:bodyPr wrap="square">
            <a:spAutoFit/>
          </a:bodyPr>
          <a:lstStyle/>
          <a:p>
            <a:pPr lvl="0"/>
            <a:r>
              <a:rPr lang="en-US" sz="1400" b="1" dirty="0">
                <a:solidFill>
                  <a:srgbClr val="FF0066"/>
                </a:solidFill>
                <a:latin typeface="Times New Roman" pitchFamily="18" charset="0"/>
                <a:cs typeface="Times New Roman" pitchFamily="18" charset="0"/>
              </a:rPr>
              <a:t>CHAPTER 4: WAYS OF COLLABORATION (Open Up)</a:t>
            </a:r>
          </a:p>
          <a:p>
            <a:pPr lvl="0"/>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4. 1.a WAYS OF COLLABORATION in the School Environment of Secondary Education and  Adults Education</a:t>
            </a:r>
            <a:endParaRPr lang="x-none" sz="1400" dirty="0">
              <a:latin typeface="Times New Roman" panose="02020603050405020304" pitchFamily="18" charset="0"/>
              <a:cs typeface="Times New Roman" panose="02020603050405020304" pitchFamily="18" charset="0"/>
            </a:endParaRPr>
          </a:p>
          <a:p>
            <a:pPr lvl="0"/>
            <a:endParaRPr lang="en-US" sz="1400" b="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Establishing procedures and expectations for collaborative work. </a:t>
            </a:r>
            <a:endParaRPr lang="en-US" sz="1400" b="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Assigning students to work in a variety of teams </a:t>
            </a:r>
            <a:endParaRPr lang="en-US" sz="1400" b="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Working on collaborative projects </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Using the traditional way or computers and New Technology</a:t>
            </a:r>
            <a:endParaRPr lang="x-none" sz="14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Working on more complex tasks </a:t>
            </a: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Asking students open-ended questions</a:t>
            </a:r>
            <a:r>
              <a:rPr lang="x-none" sz="1400" dirty="0">
                <a:latin typeface="Times New Roman" panose="02020603050405020304" pitchFamily="18" charset="0"/>
                <a:cs typeface="Times New Roman" panose="02020603050405020304" pitchFamily="18" charset="0"/>
              </a:rPr>
              <a:t> </a:t>
            </a: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Helping them do relevant research </a:t>
            </a: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Finding resources and developing critical thinking</a:t>
            </a: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Using the interview technique</a:t>
            </a:r>
            <a:r>
              <a:rPr lang="x-none" sz="1400" dirty="0">
                <a:latin typeface="Times New Roman" panose="02020603050405020304" pitchFamily="18" charset="0"/>
                <a:cs typeface="Times New Roman" panose="02020603050405020304" pitchFamily="18" charset="0"/>
              </a:rPr>
              <a:t> </a:t>
            </a: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Making comment on one another’s blogs about in-process work</a:t>
            </a:r>
            <a:r>
              <a:rPr lang="x-none" sz="1400" dirty="0">
                <a:latin typeface="Times New Roman" panose="02020603050405020304" pitchFamily="18" charset="0"/>
                <a:cs typeface="Times New Roman" panose="02020603050405020304" pitchFamily="18" charset="0"/>
              </a:rPr>
              <a:t> </a:t>
            </a: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Using gallery walks </a:t>
            </a: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Learning via theater</a:t>
            </a:r>
            <a:r>
              <a:rPr lang="x-none" sz="1400" dirty="0">
                <a:latin typeface="Times New Roman" panose="02020603050405020304" pitchFamily="18" charset="0"/>
                <a:cs typeface="Times New Roman" panose="02020603050405020304" pitchFamily="18" charset="0"/>
              </a:rPr>
              <a:t> </a:t>
            </a: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Co-teaching, co-design, co-execution, co-debriefing, and co-reflection with local artists and community art organizations </a:t>
            </a: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Visiting performers or art exhibitions or theatres, field trips,  participation in national arts events</a:t>
            </a:r>
            <a:endParaRPr lang="en-US" sz="1400" b="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endParaRPr lang="en-US" b="1" u="sng" dirty="0"/>
          </a:p>
          <a:p>
            <a:r>
              <a:rPr lang="en-US" sz="1400" b="1" dirty="0">
                <a:latin typeface="Times New Roman" panose="02020603050405020304" pitchFamily="18" charset="0"/>
                <a:cs typeface="Times New Roman" panose="02020603050405020304" pitchFamily="18" charset="0"/>
              </a:rPr>
              <a:t>4. 1.b. IMPACT (Personal &amp; Professional Competences)</a:t>
            </a:r>
          </a:p>
          <a:p>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4. 1.c. IMPACT (School &amp; Social Inclusion of youth with SEND)</a:t>
            </a:r>
            <a:endParaRPr lang="x-none" sz="1400" dirty="0">
              <a:latin typeface="Times New Roman" panose="02020603050405020304" pitchFamily="18" charset="0"/>
              <a:cs typeface="Times New Roman" panose="02020603050405020304" pitchFamily="18" charset="0"/>
            </a:endParaRPr>
          </a:p>
          <a:p>
            <a:pPr lvl="0"/>
            <a:endParaRPr lang="en-US" b="1" u="sng" dirty="0"/>
          </a:p>
        </p:txBody>
      </p:sp>
      <p:pic>
        <p:nvPicPr>
          <p:cNvPr id="10" name="image32.png">
            <a:extLst>
              <a:ext uri="{FF2B5EF4-FFF2-40B4-BE49-F238E27FC236}">
                <a16:creationId xmlns:a16="http://schemas.microsoft.com/office/drawing/2014/main" xmlns="" id="{FFA1A123-3771-8D43-9CA3-000CAAF95E91}"/>
              </a:ext>
            </a:extLst>
          </p:cNvPr>
          <p:cNvPicPr/>
          <p:nvPr/>
        </p:nvPicPr>
        <p:blipFill>
          <a:blip r:embed="rId3" cstate="print"/>
          <a:srcRect/>
          <a:stretch>
            <a:fillRect/>
          </a:stretch>
        </p:blipFill>
        <p:spPr>
          <a:xfrm>
            <a:off x="4286343" y="129"/>
            <a:ext cx="1683834" cy="947651"/>
          </a:xfrm>
          <a:prstGeom prst="rect">
            <a:avLst/>
          </a:prstGeom>
          <a:ln/>
        </p:spPr>
      </p:pic>
      <p:pic>
        <p:nvPicPr>
          <p:cNvPr id="7" name="Picture 6" descr="Logo, company name&#10;&#10;Description automatically generated">
            <a:extLst>
              <a:ext uri="{FF2B5EF4-FFF2-40B4-BE49-F238E27FC236}">
                <a16:creationId xmlns:a16="http://schemas.microsoft.com/office/drawing/2014/main" xmlns="" id="{0755C97A-5F20-3345-B30D-4DF8407E466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64061" y="-54744"/>
            <a:ext cx="1057395" cy="1057395"/>
          </a:xfrm>
          <a:prstGeom prst="rect">
            <a:avLst/>
          </a:prstGeom>
        </p:spPr>
      </p:pic>
    </p:spTree>
    <p:extLst>
      <p:ext uri="{BB962C8B-B14F-4D97-AF65-F5344CB8AC3E}">
        <p14:creationId xmlns:p14="http://schemas.microsoft.com/office/powerpoint/2010/main" xmlns="" val="426307395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rasmus plus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Υπότιτλος 2"/>
          <p:cNvSpPr>
            <a:spLocks noGrp="1"/>
          </p:cNvSpPr>
          <p:nvPr>
            <p:ph type="subTitle" idx="1"/>
          </p:nvPr>
        </p:nvSpPr>
        <p:spPr>
          <a:xfrm>
            <a:off x="1170710" y="1221972"/>
            <a:ext cx="7915101" cy="5378334"/>
          </a:xfrm>
        </p:spPr>
        <p:txBody>
          <a:bodyPr>
            <a:normAutofit/>
          </a:bodyPr>
          <a:lstStyle/>
          <a:p>
            <a:r>
              <a:rPr lang="en-US" sz="1400" b="0" dirty="0">
                <a:latin typeface="Times New Roman" pitchFamily="18" charset="0"/>
                <a:cs typeface="Times New Roman" pitchFamily="18" charset="0"/>
              </a:rPr>
              <a:t> </a:t>
            </a:r>
            <a:endParaRPr lang="el-GR" sz="2500" b="0" dirty="0">
              <a:latin typeface="Times New Roman" pitchFamily="18" charset="0"/>
              <a:cs typeface="Times New Roman" pitchFamily="18" charset="0"/>
            </a:endParaRPr>
          </a:p>
          <a:p>
            <a:endParaRPr lang="en-US" dirty="0"/>
          </a:p>
          <a:p>
            <a:endParaRPr lang="en-US" dirty="0"/>
          </a:p>
          <a:p>
            <a:endParaRPr lang="en-US" dirty="0"/>
          </a:p>
          <a:p>
            <a:endParaRPr lang="en-US" dirty="0"/>
          </a:p>
          <a:p>
            <a:endParaRPr lang="en-US" dirty="0"/>
          </a:p>
        </p:txBody>
      </p:sp>
      <p:sp>
        <p:nvSpPr>
          <p:cNvPr id="6" name="Ορθογώνιο 5"/>
          <p:cNvSpPr/>
          <p:nvPr/>
        </p:nvSpPr>
        <p:spPr>
          <a:xfrm>
            <a:off x="467833" y="1031358"/>
            <a:ext cx="7235049" cy="5447645"/>
          </a:xfrm>
          <a:prstGeom prst="rect">
            <a:avLst/>
          </a:prstGeom>
        </p:spPr>
        <p:txBody>
          <a:bodyPr wrap="square">
            <a:spAutoFit/>
          </a:bodyPr>
          <a:lstStyle/>
          <a:p>
            <a:pPr lvl="0"/>
            <a:r>
              <a:rPr lang="en-US" sz="1400" b="1" dirty="0">
                <a:solidFill>
                  <a:srgbClr val="FF0066"/>
                </a:solidFill>
                <a:latin typeface="Times New Roman" pitchFamily="18" charset="0"/>
                <a:cs typeface="Times New Roman" pitchFamily="18" charset="0"/>
              </a:rPr>
              <a:t>CHAPTER 4: WAYS OF COLLABORATION (Open Up)</a:t>
            </a:r>
          </a:p>
          <a:p>
            <a:pPr lvl="0"/>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4. 2.a. WAYS OF COLLABORATION in Art Workshops</a:t>
            </a:r>
          </a:p>
          <a:p>
            <a:endParaRPr lang="en-US" sz="14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improvisation</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storytelling  </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brainstorming</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problem solving</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decision making</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team building </a:t>
            </a:r>
            <a:endParaRPr lang="x-none" sz="1400" dirty="0">
              <a:latin typeface="Times New Roman" panose="02020603050405020304" pitchFamily="18" charset="0"/>
              <a:cs typeface="Times New Roman" panose="02020603050405020304" pitchFamily="18" charset="0"/>
            </a:endParaRPr>
          </a:p>
          <a:p>
            <a:endParaRPr lang="en-US" b="1" u="sng" dirty="0"/>
          </a:p>
          <a:p>
            <a:r>
              <a:rPr lang="en-US" sz="1400" b="1" dirty="0">
                <a:latin typeface="Times New Roman" panose="02020603050405020304" pitchFamily="18" charset="0"/>
                <a:cs typeface="Times New Roman" panose="02020603050405020304" pitchFamily="18" charset="0"/>
              </a:rPr>
              <a:t>4. 2.b. IMPACT (Personal &amp; Professional Competences)</a:t>
            </a:r>
          </a:p>
          <a:p>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4. 2.c. IMPACT (School &amp; Social Inclusion of youth with SEND) </a:t>
            </a:r>
          </a:p>
          <a:p>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4. 3.a. WAYS OF COLLABORATION in Youth Centers and Art Centers and their IMPACT (4. 3.b. &amp; 4. 3.c.)</a:t>
            </a:r>
            <a:endParaRPr lang="x-none" sz="1400"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4. 4. a. WAYS OF COLLABORATION in Museums &amp; their IMPACT (4.4.b. &amp; 4.4.c.)</a:t>
            </a:r>
          </a:p>
          <a:p>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4. 5.a. WAYS OF COLLABORATION in Galleries &amp; their IMPACT (4. 5.b. &amp; 4. 5.c.)</a:t>
            </a:r>
            <a:endParaRPr lang="x-none" sz="1400" dirty="0">
              <a:latin typeface="Times New Roman" panose="02020603050405020304" pitchFamily="18" charset="0"/>
              <a:cs typeface="Times New Roman" panose="02020603050405020304" pitchFamily="18" charset="0"/>
            </a:endParaRPr>
          </a:p>
          <a:p>
            <a:endParaRPr lang="x-none" dirty="0"/>
          </a:p>
          <a:p>
            <a:endParaRPr lang="en-US" sz="1400" b="1" dirty="0">
              <a:latin typeface="Times New Roman" panose="02020603050405020304" pitchFamily="18" charset="0"/>
              <a:cs typeface="Times New Roman" panose="02020603050405020304" pitchFamily="18" charset="0"/>
            </a:endParaRPr>
          </a:p>
          <a:p>
            <a:pPr lvl="0"/>
            <a:endParaRPr lang="en-US" b="1" u="sng" dirty="0"/>
          </a:p>
        </p:txBody>
      </p:sp>
      <p:pic>
        <p:nvPicPr>
          <p:cNvPr id="10" name="image32.png">
            <a:extLst>
              <a:ext uri="{FF2B5EF4-FFF2-40B4-BE49-F238E27FC236}">
                <a16:creationId xmlns:a16="http://schemas.microsoft.com/office/drawing/2014/main" xmlns="" id="{FFA1A123-3771-8D43-9CA3-000CAAF95E91}"/>
              </a:ext>
            </a:extLst>
          </p:cNvPr>
          <p:cNvPicPr/>
          <p:nvPr/>
        </p:nvPicPr>
        <p:blipFill>
          <a:blip r:embed="rId3" cstate="print"/>
          <a:srcRect/>
          <a:stretch>
            <a:fillRect/>
          </a:stretch>
        </p:blipFill>
        <p:spPr>
          <a:xfrm>
            <a:off x="2571660" y="0"/>
            <a:ext cx="1683834" cy="947651"/>
          </a:xfrm>
          <a:prstGeom prst="rect">
            <a:avLst/>
          </a:prstGeom>
          <a:ln/>
        </p:spPr>
      </p:pic>
      <p:pic>
        <p:nvPicPr>
          <p:cNvPr id="9" name="Picture 2" descr="C:\Users\Ιωάννα\Desktop\agalmA.jpg">
            <a:extLst>
              <a:ext uri="{FF2B5EF4-FFF2-40B4-BE49-F238E27FC236}">
                <a16:creationId xmlns:a16="http://schemas.microsoft.com/office/drawing/2014/main" xmlns="" id="{B150E351-2DF1-B04C-8EE3-6D912AEB5D9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02882" y="0"/>
            <a:ext cx="4321373"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Logo, company name&#10;&#10;Description automatically generated">
            <a:extLst>
              <a:ext uri="{FF2B5EF4-FFF2-40B4-BE49-F238E27FC236}">
                <a16:creationId xmlns:a16="http://schemas.microsoft.com/office/drawing/2014/main" xmlns="" id="{E0ADA6C3-5EEA-5C47-AC5A-ED4688D8ABDB}"/>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50490" y="-67891"/>
            <a:ext cx="1057395" cy="1057395"/>
          </a:xfrm>
          <a:prstGeom prst="rect">
            <a:avLst/>
          </a:prstGeom>
        </p:spPr>
      </p:pic>
    </p:spTree>
    <p:extLst>
      <p:ext uri="{BB962C8B-B14F-4D97-AF65-F5344CB8AC3E}">
        <p14:creationId xmlns:p14="http://schemas.microsoft.com/office/powerpoint/2010/main" xmlns="" val="34158672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rasmus plus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621323" y="1113692"/>
            <a:ext cx="9405179" cy="5663089"/>
          </a:xfrm>
          <a:prstGeom prst="rect">
            <a:avLst/>
          </a:prstGeom>
        </p:spPr>
        <p:txBody>
          <a:bodyPr wrap="square">
            <a:spAutoFit/>
          </a:bodyPr>
          <a:lstStyle/>
          <a:p>
            <a:r>
              <a:rPr lang="en-US" sz="1400" b="1" dirty="0">
                <a:solidFill>
                  <a:srgbClr val="FF0066"/>
                </a:solidFill>
                <a:latin typeface="Times New Roman" pitchFamily="18" charset="0"/>
                <a:cs typeface="Times New Roman" pitchFamily="18" charset="0"/>
              </a:rPr>
              <a:t>CHAPTER 5: ACCESSIBILITY TO ALL (</a:t>
            </a:r>
            <a:r>
              <a:rPr lang="en-GB" sz="1400" b="1" dirty="0">
                <a:solidFill>
                  <a:srgbClr val="FF0066"/>
                </a:solidFill>
                <a:latin typeface="Times New Roman" panose="02020603050405020304" pitchFamily="18" charset="0"/>
                <a:cs typeface="Times New Roman" panose="02020603050405020304" pitchFamily="18" charset="0"/>
              </a:rPr>
              <a:t>Integra Escola Joan XXIII)</a:t>
            </a:r>
            <a:endParaRPr lang="x-none" sz="1400" dirty="0">
              <a:solidFill>
                <a:srgbClr val="FF0066"/>
              </a:solidFill>
              <a:latin typeface="Times New Roman" panose="02020603050405020304" pitchFamily="18" charset="0"/>
              <a:cs typeface="Times New Roman" panose="02020603050405020304" pitchFamily="18" charset="0"/>
            </a:endParaRPr>
          </a:p>
          <a:p>
            <a:endParaRPr lang="en-US" sz="1200" dirty="0">
              <a:latin typeface="Times New Roman" pitchFamily="18" charset="0"/>
              <a:cs typeface="Times New Roman" pitchFamily="18" charset="0"/>
            </a:endParaRPr>
          </a:p>
          <a:p>
            <a:r>
              <a:rPr lang="en-GB" sz="1400" b="1" dirty="0">
                <a:latin typeface="Times New Roman" panose="02020603050405020304" pitchFamily="18" charset="0"/>
                <a:cs typeface="Times New Roman" panose="02020603050405020304" pitchFamily="18" charset="0"/>
              </a:rPr>
              <a:t>5.1. LEGAL AND REGULATORY FRAMEWORK IN ACCESSIBILITY (Historic context)</a:t>
            </a:r>
          </a:p>
          <a:p>
            <a:endParaRPr lang="x-none" sz="1400" dirty="0">
              <a:latin typeface="Times New Roman" panose="02020603050405020304" pitchFamily="18" charset="0"/>
              <a:cs typeface="Times New Roman" panose="02020603050405020304" pitchFamily="18" charset="0"/>
            </a:endParaRPr>
          </a:p>
          <a:p>
            <a:pPr algn="just"/>
            <a:r>
              <a:rPr lang="en-GB" sz="1400" b="1" dirty="0">
                <a:latin typeface="Times New Roman" panose="02020603050405020304" pitchFamily="18" charset="0"/>
                <a:cs typeface="Times New Roman" panose="02020603050405020304" pitchFamily="18" charset="0"/>
              </a:rPr>
              <a:t>5.2 INCLUSION vs INTEGRATION: </a:t>
            </a:r>
            <a:r>
              <a:rPr lang="en-GB" sz="1400" dirty="0">
                <a:latin typeface="Times New Roman" panose="02020603050405020304" pitchFamily="18" charset="0"/>
                <a:cs typeface="Times New Roman" panose="02020603050405020304" pitchFamily="18" charset="0"/>
              </a:rPr>
              <a:t>Inclusion aims to offer all people high expectations and opportunities in all areas of life, regardless of their characteristics, needs or disabilities and presupposes that the environments should be adapted to the diversity</a:t>
            </a:r>
            <a:r>
              <a:rPr lang="x-none" sz="1400" dirty="0">
                <a:latin typeface="Times New Roman" panose="02020603050405020304" pitchFamily="18" charset="0"/>
                <a:cs typeface="Times New Roman" panose="02020603050405020304" pitchFamily="18" charset="0"/>
              </a:rPr>
              <a:t>, while the aim of</a:t>
            </a:r>
            <a:r>
              <a:rPr lang="en-GB" sz="1400" dirty="0">
                <a:latin typeface="Times New Roman" panose="02020603050405020304" pitchFamily="18" charset="0"/>
                <a:cs typeface="Times New Roman" panose="02020603050405020304" pitchFamily="18" charset="0"/>
              </a:rPr>
              <a:t> integration is to provide people with the necessary support so that they can participate in the environment.</a:t>
            </a:r>
            <a:endParaRPr lang="x-none" sz="1400" dirty="0">
              <a:latin typeface="Times New Roman" panose="02020603050405020304" pitchFamily="18" charset="0"/>
              <a:cs typeface="Times New Roman" panose="02020603050405020304" pitchFamily="18" charset="0"/>
            </a:endParaRPr>
          </a:p>
          <a:p>
            <a:pPr algn="just"/>
            <a:endParaRPr lang="x-none" sz="1400" dirty="0">
              <a:latin typeface="Times New Roman" panose="02020603050405020304" pitchFamily="18" charset="0"/>
              <a:cs typeface="Times New Roman" panose="02020603050405020304" pitchFamily="18" charset="0"/>
            </a:endParaRPr>
          </a:p>
          <a:p>
            <a:pPr algn="just"/>
            <a:r>
              <a:rPr lang="en-GB" sz="1400" b="1" dirty="0">
                <a:latin typeface="Times New Roman" panose="02020603050405020304" pitchFamily="18" charset="0"/>
                <a:cs typeface="Times New Roman" panose="02020603050405020304" pitchFamily="18" charset="0"/>
              </a:rPr>
              <a:t>5.3 ACCESSIBILITY: </a:t>
            </a:r>
            <a:r>
              <a:rPr lang="en-GB" sz="1400" dirty="0">
                <a:latin typeface="Times New Roman" panose="02020603050405020304" pitchFamily="18" charset="0"/>
                <a:cs typeface="Times New Roman" panose="02020603050405020304" pitchFamily="18" charset="0"/>
              </a:rPr>
              <a:t>Universal accessibility is the condition that must be met by environments, processes, goods, products and services, as well as objects or instruments, tools and devices, in order to be comprehensible, usable and practicable by all people in conditions of safety, comfort and in the most natural and autonomous way possible.</a:t>
            </a:r>
          </a:p>
          <a:p>
            <a:pPr algn="just"/>
            <a:endParaRPr lang="x-none" sz="1400" dirty="0">
              <a:latin typeface="Times New Roman" panose="02020603050405020304" pitchFamily="18" charset="0"/>
              <a:cs typeface="Times New Roman" panose="02020603050405020304" pitchFamily="18" charset="0"/>
            </a:endParaRPr>
          </a:p>
          <a:p>
            <a:pPr algn="just"/>
            <a:r>
              <a:rPr lang="en-GB" sz="1400" b="1" dirty="0">
                <a:latin typeface="Times New Roman" panose="02020603050405020304" pitchFamily="18" charset="0"/>
                <a:cs typeface="Times New Roman" panose="02020603050405020304" pitchFamily="18" charset="0"/>
              </a:rPr>
              <a:t>5.3.1 UNIVERSAL DESIGN</a:t>
            </a:r>
            <a:r>
              <a:rPr lang="en-GB" sz="1400" dirty="0">
                <a:latin typeface="Times New Roman" panose="02020603050405020304" pitchFamily="18" charset="0"/>
                <a:cs typeface="Times New Roman" panose="02020603050405020304" pitchFamily="18" charset="0"/>
              </a:rPr>
              <a:t> (Definition &amp; 7 principles)</a:t>
            </a:r>
          </a:p>
          <a:p>
            <a:pPr algn="just"/>
            <a:endParaRPr lang="ca-ES" sz="1400" b="1" dirty="0">
              <a:solidFill>
                <a:srgbClr val="00B0F0"/>
              </a:solidFill>
              <a:latin typeface="Times New Roman" panose="02020603050405020304" pitchFamily="18" charset="0"/>
              <a:cs typeface="Times New Roman" panose="02020603050405020304" pitchFamily="18" charset="0"/>
            </a:endParaRPr>
          </a:p>
          <a:p>
            <a:pPr algn="just"/>
            <a:r>
              <a:rPr lang="ca-ES" sz="1400" b="1" dirty="0">
                <a:solidFill>
                  <a:srgbClr val="00B0F0"/>
                </a:solidFill>
                <a:latin typeface="Times New Roman" panose="02020603050405020304" pitchFamily="18" charset="0"/>
                <a:cs typeface="Times New Roman" panose="02020603050405020304" pitchFamily="18" charset="0"/>
              </a:rPr>
              <a:t>To Be </a:t>
            </a:r>
            <a:r>
              <a:rPr lang="ca-ES" sz="1400" b="1" dirty="0" err="1">
                <a:solidFill>
                  <a:srgbClr val="00B0F0"/>
                </a:solidFill>
                <a:latin typeface="Times New Roman" panose="02020603050405020304" pitchFamily="18" charset="0"/>
                <a:cs typeface="Times New Roman" panose="02020603050405020304" pitchFamily="18" charset="0"/>
              </a:rPr>
              <a:t>Developed</a:t>
            </a:r>
            <a:r>
              <a:rPr lang="ca-ES" sz="1400" b="1" dirty="0">
                <a:solidFill>
                  <a:srgbClr val="00B0F0"/>
                </a:solidFill>
                <a:latin typeface="Times New Roman" panose="02020603050405020304" pitchFamily="18" charset="0"/>
                <a:cs typeface="Times New Roman" panose="02020603050405020304" pitchFamily="18" charset="0"/>
              </a:rPr>
              <a:t> </a:t>
            </a:r>
            <a:endParaRPr lang="en-GB" sz="1400" dirty="0">
              <a:latin typeface="Times New Roman" panose="02020603050405020304" pitchFamily="18" charset="0"/>
              <a:cs typeface="Times New Roman" panose="02020603050405020304" pitchFamily="18" charset="0"/>
            </a:endParaRPr>
          </a:p>
          <a:p>
            <a:pPr algn="just"/>
            <a:r>
              <a:rPr lang="x-none" sz="1400" dirty="0">
                <a:latin typeface="Times New Roman" panose="02020603050405020304" pitchFamily="18" charset="0"/>
                <a:cs typeface="Times New Roman" panose="02020603050405020304" pitchFamily="18" charset="0"/>
              </a:rPr>
              <a:t> </a:t>
            </a:r>
            <a:endParaRPr lang="en-GB" sz="1400" b="1" dirty="0">
              <a:latin typeface="Times New Roman" panose="02020603050405020304" pitchFamily="18" charset="0"/>
              <a:cs typeface="Times New Roman" panose="02020603050405020304" pitchFamily="18" charset="0"/>
            </a:endParaRPr>
          </a:p>
          <a:p>
            <a:r>
              <a:rPr lang="en-GB" sz="1400" b="1" dirty="0">
                <a:latin typeface="Times New Roman" panose="02020603050405020304" pitchFamily="18" charset="0"/>
                <a:cs typeface="Times New Roman" panose="02020603050405020304" pitchFamily="18" charset="0"/>
              </a:rPr>
              <a:t>5.3.2. FACTORS TO TAKE INTO ACCOUNT: ARCHITECTURE, MOBILITY </a:t>
            </a:r>
          </a:p>
          <a:p>
            <a:r>
              <a:rPr lang="en-GB" sz="1400" b="1" dirty="0">
                <a:latin typeface="Times New Roman" panose="02020603050405020304" pitchFamily="18" charset="0"/>
                <a:cs typeface="Times New Roman" panose="02020603050405020304" pitchFamily="18" charset="0"/>
              </a:rPr>
              <a:t>&amp; DESIGN</a:t>
            </a:r>
            <a:endParaRPr lang="x-none"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 </a:t>
            </a:r>
            <a:endParaRPr lang="x-none" sz="1400" dirty="0">
              <a:latin typeface="Times New Roman" panose="02020603050405020304" pitchFamily="18" charset="0"/>
              <a:cs typeface="Times New Roman" panose="02020603050405020304" pitchFamily="18" charset="0"/>
            </a:endParaRPr>
          </a:p>
          <a:p>
            <a:pPr algn="just"/>
            <a:r>
              <a:rPr lang="en-GB" sz="1400" b="1" dirty="0">
                <a:latin typeface="Times New Roman" panose="02020603050405020304" pitchFamily="18" charset="0"/>
                <a:cs typeface="Times New Roman" panose="02020603050405020304" pitchFamily="18" charset="0"/>
              </a:rPr>
              <a:t>5.3.3. DIGITAL FIELD</a:t>
            </a:r>
          </a:p>
          <a:p>
            <a:pPr algn="just"/>
            <a:endParaRPr lang="en-GB" sz="1400" b="1" dirty="0">
              <a:latin typeface="Times New Roman" panose="02020603050405020304" pitchFamily="18" charset="0"/>
              <a:cs typeface="Times New Roman" panose="02020603050405020304" pitchFamily="18" charset="0"/>
            </a:endParaRPr>
          </a:p>
          <a:p>
            <a:pPr algn="just"/>
            <a:r>
              <a:rPr lang="en-GB" sz="1400" b="1" dirty="0">
                <a:latin typeface="Times New Roman" panose="02020603050405020304" pitchFamily="18" charset="0"/>
                <a:cs typeface="Times New Roman" panose="02020603050405020304" pitchFamily="18" charset="0"/>
              </a:rPr>
              <a:t>5.3.4. THE SENSES</a:t>
            </a:r>
          </a:p>
          <a:p>
            <a:pPr algn="just"/>
            <a:endParaRPr lang="en-GB" sz="1400" b="1" dirty="0">
              <a:latin typeface="Times New Roman" panose="02020603050405020304" pitchFamily="18" charset="0"/>
              <a:cs typeface="Times New Roman" panose="02020603050405020304" pitchFamily="18" charset="0"/>
            </a:endParaRPr>
          </a:p>
          <a:p>
            <a:pPr algn="just"/>
            <a:r>
              <a:rPr lang="en-GB" sz="1400" b="1" dirty="0">
                <a:latin typeface="Times New Roman" panose="02020603050405020304" pitchFamily="18" charset="0"/>
                <a:cs typeface="Times New Roman" panose="02020603050405020304" pitchFamily="18" charset="0"/>
              </a:rPr>
              <a:t>5.3.5. INTELLECTUAL DIVERSITY</a:t>
            </a:r>
          </a:p>
          <a:p>
            <a:pPr algn="just"/>
            <a:endParaRPr lang="en-GB" sz="1400" b="1" dirty="0">
              <a:latin typeface="Times New Roman" panose="02020603050405020304" pitchFamily="18" charset="0"/>
              <a:cs typeface="Times New Roman" panose="02020603050405020304" pitchFamily="18" charset="0"/>
            </a:endParaRPr>
          </a:p>
          <a:p>
            <a:pPr algn="just"/>
            <a:r>
              <a:rPr lang="en-US" sz="1400" b="1" dirty="0">
                <a:latin typeface="Times New Roman" panose="02020603050405020304" pitchFamily="18" charset="0"/>
                <a:cs typeface="Times New Roman" panose="02020603050405020304" pitchFamily="18" charset="0"/>
              </a:rPr>
              <a:t>5.3.6. PRACTICES</a:t>
            </a:r>
            <a:endParaRPr lang="x-none" sz="1400" b="1" dirty="0">
              <a:latin typeface="Times New Roman" panose="02020603050405020304" pitchFamily="18" charset="0"/>
              <a:cs typeface="Times New Roman" panose="02020603050405020304" pitchFamily="18" charset="0"/>
            </a:endParaRPr>
          </a:p>
        </p:txBody>
      </p:sp>
      <p:pic>
        <p:nvPicPr>
          <p:cNvPr id="7" name="image32.png">
            <a:extLst>
              <a:ext uri="{FF2B5EF4-FFF2-40B4-BE49-F238E27FC236}">
                <a16:creationId xmlns:a16="http://schemas.microsoft.com/office/drawing/2014/main" xmlns="" id="{B38088B6-358F-0444-BC66-A45F31BFAA3C}"/>
              </a:ext>
            </a:extLst>
          </p:cNvPr>
          <p:cNvPicPr/>
          <p:nvPr/>
        </p:nvPicPr>
        <p:blipFill>
          <a:blip r:embed="rId4" cstate="print"/>
          <a:srcRect/>
          <a:stretch>
            <a:fillRect/>
          </a:stretch>
        </p:blipFill>
        <p:spPr>
          <a:xfrm>
            <a:off x="4207704" y="24431"/>
            <a:ext cx="1683834" cy="947651"/>
          </a:xfrm>
          <a:prstGeom prst="rect">
            <a:avLst/>
          </a:prstGeom>
          <a:ln/>
        </p:spPr>
      </p:pic>
      <p:pic>
        <p:nvPicPr>
          <p:cNvPr id="10" name="image1.png">
            <a:extLst>
              <a:ext uri="{FF2B5EF4-FFF2-40B4-BE49-F238E27FC236}">
                <a16:creationId xmlns:a16="http://schemas.microsoft.com/office/drawing/2014/main" xmlns="" id="{9933EFA0-D80D-D047-A11B-D1C8CB689377}"/>
              </a:ext>
            </a:extLst>
          </p:cNvPr>
          <p:cNvPicPr/>
          <p:nvPr/>
        </p:nvPicPr>
        <p:blipFill>
          <a:blip r:embed="rId5" cstate="print"/>
          <a:srcRect/>
          <a:stretch>
            <a:fillRect/>
          </a:stretch>
        </p:blipFill>
        <p:spPr>
          <a:xfrm>
            <a:off x="7325832" y="4465674"/>
            <a:ext cx="4443309" cy="2379221"/>
          </a:xfrm>
          <a:prstGeom prst="rect">
            <a:avLst/>
          </a:prstGeom>
          <a:ln/>
        </p:spPr>
      </p:pic>
      <p:pic>
        <p:nvPicPr>
          <p:cNvPr id="11" name="image2.png">
            <a:extLst>
              <a:ext uri="{FF2B5EF4-FFF2-40B4-BE49-F238E27FC236}">
                <a16:creationId xmlns:a16="http://schemas.microsoft.com/office/drawing/2014/main" xmlns="" id="{B4C0CCA2-3E7C-2849-9A0C-85B42CBD6AA1}"/>
              </a:ext>
            </a:extLst>
          </p:cNvPr>
          <p:cNvPicPr/>
          <p:nvPr/>
        </p:nvPicPr>
        <p:blipFill>
          <a:blip r:embed="rId6" cstate="print"/>
          <a:srcRect r="47816"/>
          <a:stretch>
            <a:fillRect/>
          </a:stretch>
        </p:blipFill>
        <p:spPr>
          <a:xfrm>
            <a:off x="8623006" y="185344"/>
            <a:ext cx="1286538" cy="762436"/>
          </a:xfrm>
          <a:prstGeom prst="rect">
            <a:avLst/>
          </a:prstGeom>
          <a:ln/>
        </p:spPr>
      </p:pic>
    </p:spTree>
    <p:extLst>
      <p:ext uri="{BB962C8B-B14F-4D97-AF65-F5344CB8AC3E}">
        <p14:creationId xmlns:p14="http://schemas.microsoft.com/office/powerpoint/2010/main" xmlns="" val="15451447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rasmus plus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889462" y="1188720"/>
            <a:ext cx="8466205" cy="3877985"/>
          </a:xfrm>
          <a:prstGeom prst="rect">
            <a:avLst/>
          </a:prstGeom>
        </p:spPr>
        <p:txBody>
          <a:bodyPr wrap="square">
            <a:spAutoFit/>
          </a:bodyPr>
          <a:lstStyle/>
          <a:p>
            <a:pPr lvl="0"/>
            <a:endParaRPr lang="en-US" sz="1200" b="1" dirty="0">
              <a:latin typeface="Times New Roman" pitchFamily="18" charset="0"/>
              <a:cs typeface="Times New Roman" pitchFamily="18" charset="0"/>
            </a:endParaRPr>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l-GR" dirty="0"/>
          </a:p>
        </p:txBody>
      </p:sp>
      <p:sp>
        <p:nvSpPr>
          <p:cNvPr id="3" name="Ορθογώνιο 2"/>
          <p:cNvSpPr/>
          <p:nvPr/>
        </p:nvSpPr>
        <p:spPr>
          <a:xfrm>
            <a:off x="187569" y="929422"/>
            <a:ext cx="10550769" cy="4924425"/>
          </a:xfrm>
          <a:prstGeom prst="rect">
            <a:avLst/>
          </a:prstGeom>
        </p:spPr>
        <p:txBody>
          <a:bodyPr wrap="square">
            <a:spAutoFit/>
          </a:bodyPr>
          <a:lstStyle/>
          <a:p>
            <a:pPr lvl="0" algn="just"/>
            <a:r>
              <a:rPr lang="en-US" sz="1400" b="1" dirty="0">
                <a:solidFill>
                  <a:srgbClr val="FF0066"/>
                </a:solidFill>
                <a:latin typeface="Times New Roman" pitchFamily="18" charset="0"/>
                <a:cs typeface="Times New Roman" pitchFamily="18" charset="0"/>
              </a:rPr>
              <a:t>CHAPTER 6: SHARED RESPONSIBILITY FOR PLANNING, IMPLEMENTATION, ASSESSMENT AND EVALUATION (University Lumiere Lyon 2)</a:t>
            </a:r>
          </a:p>
          <a:p>
            <a:pPr lvl="0"/>
            <a:endParaRPr lang="el-GR"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r>
              <a:rPr lang="en-US" sz="1400" b="1" dirty="0">
                <a:latin typeface="Times New Roman" panose="02020603050405020304" pitchFamily="18" charset="0"/>
                <a:cs typeface="Times New Roman" panose="02020603050405020304" pitchFamily="18" charset="0"/>
              </a:rPr>
              <a:t>6.1. Arts Education policies and their effectiveness (in children &amp; adults)</a:t>
            </a:r>
          </a:p>
          <a:p>
            <a:r>
              <a:rPr lang="en-US" sz="1400" dirty="0">
                <a:latin typeface="Times New Roman" panose="02020603050405020304" pitchFamily="18" charset="0"/>
                <a:cs typeface="Times New Roman" panose="02020603050405020304" pitchFamily="18" charset="0"/>
              </a:rPr>
              <a:t>E</a:t>
            </a:r>
            <a:r>
              <a:rPr lang="x-none" sz="1400" dirty="0">
                <a:latin typeface="Times New Roman" panose="02020603050405020304" pitchFamily="18" charset="0"/>
                <a:cs typeface="Times New Roman" panose="02020603050405020304" pitchFamily="18" charset="0"/>
              </a:rPr>
              <a:t>ngaging with art is essential to the human experience: children communicate through artistic expression (Arts challenge us with different points of view, compel us to empathize with “others,” and give us the opportunity to reflect on the human condition). Among adults, arts participation is related to behaviors that contribute to the health of civil society, such as increased civil engagement, greater social tolerance, and reductions in other-regarding behavior. </a:t>
            </a:r>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6.1.a. In School level: </a:t>
            </a:r>
            <a:r>
              <a:rPr lang="x-none" sz="1400" dirty="0">
                <a:latin typeface="Times New Roman" panose="02020603050405020304" pitchFamily="18" charset="0"/>
                <a:cs typeface="Times New Roman" panose="02020603050405020304" pitchFamily="18" charset="0"/>
              </a:rPr>
              <a:t>“Art for art’s sake” has been insufficient for preserving the arts in schools </a:t>
            </a:r>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6.1.b. In national level: </a:t>
            </a:r>
            <a:r>
              <a:rPr lang="en-US" sz="1400" dirty="0">
                <a:latin typeface="Times New Roman" panose="02020603050405020304" pitchFamily="18" charset="0"/>
                <a:cs typeface="Times New Roman" panose="02020603050405020304" pitchFamily="18" charset="0"/>
              </a:rPr>
              <a:t>N</a:t>
            </a:r>
            <a:r>
              <a:rPr lang="x-none" sz="1400" dirty="0">
                <a:latin typeface="Times New Roman" panose="02020603050405020304" pitchFamily="18" charset="0"/>
                <a:cs typeface="Times New Roman" panose="02020603050405020304" pitchFamily="18" charset="0"/>
              </a:rPr>
              <a:t>ational surveys show that the arts are a necessary part of a well-rounded education</a:t>
            </a:r>
          </a:p>
          <a:p>
            <a:endParaRPr lang="en-US" sz="1200" dirty="0">
              <a:latin typeface="Times New Roman" pitchFamily="18" charset="0"/>
              <a:cs typeface="Times New Roman" pitchFamily="18" charset="0"/>
            </a:endParaRPr>
          </a:p>
          <a:p>
            <a:pPr algn="just"/>
            <a:r>
              <a:rPr lang="en-US" sz="1400" b="1" dirty="0">
                <a:latin typeface="Times New Roman" panose="02020603050405020304" pitchFamily="18" charset="0"/>
                <a:cs typeface="Times New Roman" panose="02020603050405020304" pitchFamily="18" charset="0"/>
              </a:rPr>
              <a:t>6.2. Descriptions of the nature and extent of current Arts Education programs (The case of schools in France)</a:t>
            </a:r>
          </a:p>
          <a:p>
            <a:pPr algn="just"/>
            <a:endParaRPr lang="x-none" sz="1400" dirty="0">
              <a:latin typeface="Times New Roman" panose="02020603050405020304" pitchFamily="18" charset="0"/>
              <a:cs typeface="Times New Roman" panose="02020603050405020304" pitchFamily="18" charset="0"/>
            </a:endParaRPr>
          </a:p>
          <a:p>
            <a:pPr algn="just"/>
            <a:r>
              <a:rPr lang="en-US" sz="1400" b="1" dirty="0">
                <a:latin typeface="Times New Roman" panose="02020603050405020304" pitchFamily="18" charset="0"/>
                <a:cs typeface="Times New Roman" panose="02020603050405020304" pitchFamily="18" charset="0"/>
              </a:rPr>
              <a:t>T</a:t>
            </a:r>
            <a:r>
              <a:rPr lang="x-none" sz="1400" b="1" dirty="0">
                <a:latin typeface="Times New Roman" panose="02020603050405020304" pitchFamily="18" charset="0"/>
                <a:cs typeface="Times New Roman" panose="02020603050405020304" pitchFamily="18" charset="0"/>
              </a:rPr>
              <a:t>he relationship between school and cultural practices is in many ways a paradoxical one</a:t>
            </a:r>
            <a:r>
              <a:rPr lang="x-none" sz="1400" dirty="0">
                <a:latin typeface="Times New Roman" panose="02020603050405020304" pitchFamily="18" charset="0"/>
                <a:cs typeface="Times New Roman" panose="02020603050405020304" pitchFamily="18" charset="0"/>
              </a:rPr>
              <a:t>. </a:t>
            </a:r>
          </a:p>
          <a:p>
            <a:pPr algn="just"/>
            <a:r>
              <a:rPr lang="x-none" sz="1400" dirty="0">
                <a:latin typeface="Times New Roman" panose="02020603050405020304" pitchFamily="18" charset="0"/>
                <a:cs typeface="Times New Roman" panose="02020603050405020304" pitchFamily="18" charset="0"/>
              </a:rPr>
              <a:t>Paradox 1. lies in the assumptions that are most often put forward to analyse the relationship between educational capital and cultural practices (hidden variable: the cultural capital transmitted by the family environment). </a:t>
            </a:r>
          </a:p>
          <a:p>
            <a:pPr algn="just"/>
            <a:r>
              <a:rPr lang="x-none" sz="1400" dirty="0">
                <a:latin typeface="Times New Roman" panose="02020603050405020304" pitchFamily="18" charset="0"/>
                <a:cs typeface="Times New Roman" panose="02020603050405020304" pitchFamily="18" charset="0"/>
              </a:rPr>
              <a:t>Paradox 2. is the relatively marginal status of the arts and culture within a school system that is nevertheless reputed to be one of the most humanities-oriented (imbalance 1 in favour of the literary field &amp; Imbalance 2 between the field of heritage and that of contemporary creation) </a:t>
            </a:r>
          </a:p>
          <a:p>
            <a:pPr algn="just"/>
            <a:r>
              <a:rPr lang="x-none" sz="1400" dirty="0">
                <a:latin typeface="Times New Roman" panose="02020603050405020304" pitchFamily="18" charset="0"/>
                <a:cs typeface="Times New Roman" panose="02020603050405020304" pitchFamily="18" charset="0"/>
              </a:rPr>
              <a:t>Paradox 3. has to do with the contradictions of the massification of education (to reduce inequalities in cultural participation).</a:t>
            </a:r>
          </a:p>
          <a:p>
            <a:pPr algn="just"/>
            <a:r>
              <a:rPr lang="x-none" sz="1400" dirty="0">
                <a:latin typeface="Times New Roman" panose="02020603050405020304" pitchFamily="18" charset="0"/>
                <a:cs typeface="Times New Roman" panose="02020603050405020304" pitchFamily="18" charset="0"/>
              </a:rPr>
              <a:t> </a:t>
            </a:r>
          </a:p>
        </p:txBody>
      </p:sp>
      <p:pic>
        <p:nvPicPr>
          <p:cNvPr id="7" name="image32.png">
            <a:extLst>
              <a:ext uri="{FF2B5EF4-FFF2-40B4-BE49-F238E27FC236}">
                <a16:creationId xmlns:a16="http://schemas.microsoft.com/office/drawing/2014/main" xmlns="" id="{C3DC47FF-65DB-9F4F-9F8E-5FCEBA62047C}"/>
              </a:ext>
            </a:extLst>
          </p:cNvPr>
          <p:cNvPicPr/>
          <p:nvPr/>
        </p:nvPicPr>
        <p:blipFill>
          <a:blip r:embed="rId3" cstate="print"/>
          <a:srcRect/>
          <a:stretch>
            <a:fillRect/>
          </a:stretch>
        </p:blipFill>
        <p:spPr>
          <a:xfrm>
            <a:off x="4064836" y="0"/>
            <a:ext cx="1683834" cy="947651"/>
          </a:xfrm>
          <a:prstGeom prst="rect">
            <a:avLst/>
          </a:prstGeom>
          <a:ln/>
        </p:spPr>
      </p:pic>
    </p:spTree>
    <p:extLst>
      <p:ext uri="{BB962C8B-B14F-4D97-AF65-F5344CB8AC3E}">
        <p14:creationId xmlns:p14="http://schemas.microsoft.com/office/powerpoint/2010/main" xmlns="" val="97110674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rasmus plus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889462" y="1188720"/>
            <a:ext cx="8466205" cy="3877985"/>
          </a:xfrm>
          <a:prstGeom prst="rect">
            <a:avLst/>
          </a:prstGeom>
        </p:spPr>
        <p:txBody>
          <a:bodyPr wrap="square">
            <a:spAutoFit/>
          </a:bodyPr>
          <a:lstStyle/>
          <a:p>
            <a:pPr lvl="0"/>
            <a:endParaRPr lang="en-US" sz="1200" b="1" dirty="0">
              <a:latin typeface="Times New Roman" pitchFamily="18" charset="0"/>
              <a:cs typeface="Times New Roman" pitchFamily="18" charset="0"/>
            </a:endParaRPr>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l-GR" dirty="0"/>
          </a:p>
        </p:txBody>
      </p:sp>
      <p:sp>
        <p:nvSpPr>
          <p:cNvPr id="3" name="Ορθογώνιο 2"/>
          <p:cNvSpPr/>
          <p:nvPr/>
        </p:nvSpPr>
        <p:spPr>
          <a:xfrm>
            <a:off x="187569" y="929422"/>
            <a:ext cx="10550769" cy="4770537"/>
          </a:xfrm>
          <a:prstGeom prst="rect">
            <a:avLst/>
          </a:prstGeom>
        </p:spPr>
        <p:txBody>
          <a:bodyPr wrap="square">
            <a:spAutoFit/>
          </a:bodyPr>
          <a:lstStyle/>
          <a:p>
            <a:pPr lvl="0" algn="just"/>
            <a:r>
              <a:rPr lang="en-US" sz="1400" b="1" dirty="0">
                <a:solidFill>
                  <a:srgbClr val="FF0066"/>
                </a:solidFill>
                <a:latin typeface="Times New Roman" pitchFamily="18" charset="0"/>
                <a:cs typeface="Times New Roman" pitchFamily="18" charset="0"/>
              </a:rPr>
              <a:t>CHAPTER 6: SHARED RESPONSIBILITY FOR PLANNING, IMPLEMENTATION, ASSESSMENT AND EVALUATION (University Lumiere Lyon 2)</a:t>
            </a:r>
          </a:p>
          <a:p>
            <a:pPr lvl="0"/>
            <a:endParaRPr lang="el-GR"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r>
              <a:rPr lang="en-US" sz="1400" b="1" dirty="0">
                <a:latin typeface="Times New Roman" panose="02020603050405020304" pitchFamily="18" charset="0"/>
                <a:cs typeface="Times New Roman" panose="02020603050405020304" pitchFamily="18" charset="0"/>
              </a:rPr>
              <a:t>6.3. The diversity of methods for delivering Arts Education</a:t>
            </a:r>
          </a:p>
          <a:p>
            <a:r>
              <a:rPr lang="en-US" sz="1400" b="1" dirty="0">
                <a:latin typeface="Times New Roman" panose="02020603050405020304" pitchFamily="18" charset="0"/>
                <a:cs typeface="Times New Roman" panose="02020603050405020304" pitchFamily="18" charset="0"/>
              </a:rPr>
              <a:t>Examples</a:t>
            </a:r>
          </a:p>
          <a:p>
            <a:endParaRPr lang="en-US" sz="1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t>
            </a:r>
            <a:r>
              <a:rPr lang="x-none" sz="1400" dirty="0">
                <a:latin typeface="Times New Roman" panose="02020603050405020304" pitchFamily="18" charset="0"/>
                <a:cs typeface="Times New Roman" panose="02020603050405020304" pitchFamily="18" charset="0"/>
              </a:rPr>
              <a:t>Katia à la chemise jaune</a:t>
            </a:r>
            <a:r>
              <a:rPr lang="en-US" sz="1400" dirty="0">
                <a:latin typeface="Times New Roman" panose="02020603050405020304" pitchFamily="18" charset="0"/>
                <a:cs typeface="Times New Roman" panose="02020603050405020304" pitchFamily="18" charset="0"/>
              </a:rPr>
              <a:t> » </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“An anonymous face without features”</a:t>
            </a:r>
            <a:endParaRPr lang="x-none"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 </a:t>
            </a:r>
            <a:r>
              <a:rPr lang="x-none" sz="1400" dirty="0">
                <a:latin typeface="Times New Roman" panose="02020603050405020304" pitchFamily="18" charset="0"/>
                <a:cs typeface="Times New Roman" panose="02020603050405020304" pitchFamily="18" charset="0"/>
              </a:rPr>
              <a:t>Images reveal the skeleton of reality</a:t>
            </a:r>
            <a:r>
              <a:rPr lang="en-US" sz="1400" dirty="0">
                <a:latin typeface="Times New Roman" panose="02020603050405020304" pitchFamily="18" charset="0"/>
                <a:cs typeface="Times New Roman" panose="02020603050405020304" pitchFamily="18" charset="0"/>
              </a:rPr>
              <a:t> »</a:t>
            </a:r>
            <a:r>
              <a:rPr lang="x-none" sz="14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Confluence Museum</a:t>
            </a:r>
          </a:p>
          <a:p>
            <a:pPr marL="285750" indent="-285750">
              <a:buFont typeface="Arial" panose="020B0604020202020204" pitchFamily="34" charset="0"/>
              <a:buChar char="•"/>
            </a:pPr>
            <a:endParaRPr lang="x-none" sz="1400" dirty="0">
              <a:latin typeface="Times New Roman" panose="02020603050405020304" pitchFamily="18" charset="0"/>
              <a:cs typeface="Times New Roman" panose="02020603050405020304" pitchFamily="18" charset="0"/>
            </a:endParaRPr>
          </a:p>
          <a:p>
            <a:r>
              <a:rPr lang="en-US" sz="1400" b="1" dirty="0">
                <a:solidFill>
                  <a:srgbClr val="00B0F0"/>
                </a:solidFill>
                <a:latin typeface="Times New Roman" panose="02020603050405020304" pitchFamily="18" charset="0"/>
                <a:cs typeface="Times New Roman" panose="02020603050405020304" pitchFamily="18" charset="0"/>
              </a:rPr>
              <a:t>To be developed</a:t>
            </a:r>
            <a:endParaRPr lang="x-none" sz="1400" dirty="0">
              <a:solidFill>
                <a:srgbClr val="00B0F0"/>
              </a:solidFill>
              <a:latin typeface="Times New Roman" panose="02020603050405020304" pitchFamily="18" charset="0"/>
              <a:cs typeface="Times New Roman" panose="02020603050405020304" pitchFamily="18" charset="0"/>
            </a:endParaRPr>
          </a:p>
          <a:p>
            <a:endParaRPr lang="x-none"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6.4. Evaluations of Arts Education programs and methods </a:t>
            </a:r>
          </a:p>
          <a:p>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6.5. Assessment of students ́ learning in Arts Education </a:t>
            </a:r>
            <a:endParaRPr lang="x-none" sz="1400"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6.6. The links between Arts Education and social abilities/active citizenship/empowerment</a:t>
            </a:r>
          </a:p>
          <a:p>
            <a:endParaRPr lang="x-none"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6.7. The influence of cultural industries (such as television and film) on children and other learners</a:t>
            </a:r>
            <a:endParaRPr lang="x-none" sz="1400" dirty="0">
              <a:latin typeface="Times New Roman" panose="02020603050405020304" pitchFamily="18" charset="0"/>
              <a:cs typeface="Times New Roman" panose="02020603050405020304" pitchFamily="18" charset="0"/>
            </a:endParaRPr>
          </a:p>
          <a:p>
            <a:pPr algn="just"/>
            <a:r>
              <a:rPr lang="x-none" sz="1400" dirty="0">
                <a:latin typeface="Times New Roman" panose="02020603050405020304" pitchFamily="18" charset="0"/>
                <a:cs typeface="Times New Roman" panose="02020603050405020304" pitchFamily="18" charset="0"/>
              </a:rPr>
              <a:t> </a:t>
            </a:r>
          </a:p>
        </p:txBody>
      </p:sp>
      <p:pic>
        <p:nvPicPr>
          <p:cNvPr id="7" name="image32.png">
            <a:extLst>
              <a:ext uri="{FF2B5EF4-FFF2-40B4-BE49-F238E27FC236}">
                <a16:creationId xmlns:a16="http://schemas.microsoft.com/office/drawing/2014/main" xmlns="" id="{C3DC47FF-65DB-9F4F-9F8E-5FCEBA62047C}"/>
              </a:ext>
            </a:extLst>
          </p:cNvPr>
          <p:cNvPicPr/>
          <p:nvPr/>
        </p:nvPicPr>
        <p:blipFill>
          <a:blip r:embed="rId3" cstate="print"/>
          <a:srcRect/>
          <a:stretch>
            <a:fillRect/>
          </a:stretch>
        </p:blipFill>
        <p:spPr>
          <a:xfrm>
            <a:off x="4064836" y="0"/>
            <a:ext cx="1683834" cy="947651"/>
          </a:xfrm>
          <a:prstGeom prst="rect">
            <a:avLst/>
          </a:prstGeom>
          <a:ln/>
        </p:spPr>
      </p:pic>
    </p:spTree>
    <p:extLst>
      <p:ext uri="{BB962C8B-B14F-4D97-AF65-F5344CB8AC3E}">
        <p14:creationId xmlns:p14="http://schemas.microsoft.com/office/powerpoint/2010/main" xmlns="" val="38885893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rasmus plus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889462" y="1188720"/>
            <a:ext cx="8466205" cy="3877985"/>
          </a:xfrm>
          <a:prstGeom prst="rect">
            <a:avLst/>
          </a:prstGeom>
        </p:spPr>
        <p:txBody>
          <a:bodyPr wrap="square">
            <a:spAutoFit/>
          </a:bodyPr>
          <a:lstStyle/>
          <a:p>
            <a:pPr lvl="0"/>
            <a:endParaRPr lang="en-US" sz="1200" b="1" dirty="0">
              <a:latin typeface="Times New Roman" pitchFamily="18" charset="0"/>
              <a:cs typeface="Times New Roman" pitchFamily="18" charset="0"/>
            </a:endParaRPr>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l-GR" dirty="0"/>
          </a:p>
        </p:txBody>
      </p:sp>
      <p:sp>
        <p:nvSpPr>
          <p:cNvPr id="4" name="Ορθογώνιο 3"/>
          <p:cNvSpPr/>
          <p:nvPr/>
        </p:nvSpPr>
        <p:spPr>
          <a:xfrm>
            <a:off x="738554" y="1188721"/>
            <a:ext cx="10563984" cy="5447645"/>
          </a:xfrm>
          <a:prstGeom prst="rect">
            <a:avLst/>
          </a:prstGeom>
        </p:spPr>
        <p:txBody>
          <a:bodyPr wrap="square">
            <a:spAutoFit/>
          </a:bodyPr>
          <a:lstStyle/>
          <a:p>
            <a:pPr lvl="0" algn="just"/>
            <a:r>
              <a:rPr lang="en-US" sz="1400" b="1" dirty="0">
                <a:solidFill>
                  <a:srgbClr val="FF0066"/>
                </a:solidFill>
                <a:latin typeface="Times New Roman" pitchFamily="18" charset="0"/>
                <a:cs typeface="Times New Roman" pitchFamily="18" charset="0"/>
              </a:rPr>
              <a:t>CHAPTER 7: DETAILED STRATEGIES FOR ASSESSING, MONITORING, EVALUATING AND REPORTING (COAT)</a:t>
            </a:r>
          </a:p>
          <a:p>
            <a:pPr lvl="0" algn="just"/>
            <a:endParaRPr lang="el-GR" sz="1200" dirty="0">
              <a:latin typeface="Times New Roman" pitchFamily="18" charset="0"/>
              <a:cs typeface="Times New Roman" pitchFamily="18" charset="0"/>
            </a:endParaRPr>
          </a:p>
          <a:p>
            <a:r>
              <a:rPr lang="en-GB" sz="1400" b="1" dirty="0">
                <a:latin typeface="Times New Roman" panose="02020603050405020304" pitchFamily="18" charset="0"/>
                <a:cs typeface="Times New Roman" panose="02020603050405020304" pitchFamily="18" charset="0"/>
              </a:rPr>
              <a:t>7.1 ART ASSESSMENT </a:t>
            </a:r>
          </a:p>
          <a:p>
            <a:r>
              <a:rPr lang="en-GB" sz="1400" dirty="0">
                <a:latin typeface="Times New Roman" panose="02020603050405020304" pitchFamily="18" charset="0"/>
                <a:cs typeface="Times New Roman" panose="02020603050405020304" pitchFamily="18" charset="0"/>
              </a:rPr>
              <a:t>Governments and education policy makers are increasingly focused on the evaluation and assessment of students, teachers, school leaders, schools and education systems.</a:t>
            </a:r>
            <a:br>
              <a:rPr lang="en-GB" sz="1400" dirty="0">
                <a:latin typeface="Times New Roman" panose="02020603050405020304" pitchFamily="18" charset="0"/>
                <a:cs typeface="Times New Roman" panose="02020603050405020304" pitchFamily="18" charset="0"/>
              </a:rPr>
            </a:br>
            <a:endParaRPr lang="en-GB" sz="1400" dirty="0">
              <a:latin typeface="Times New Roman" panose="02020603050405020304" pitchFamily="18" charset="0"/>
              <a:cs typeface="Times New Roman" panose="02020603050405020304" pitchFamily="18" charset="0"/>
            </a:endParaRPr>
          </a:p>
          <a:p>
            <a:r>
              <a:rPr lang="en-GB" sz="1400" b="1" dirty="0">
                <a:latin typeface="Times New Roman" panose="02020603050405020304" pitchFamily="18" charset="0"/>
                <a:cs typeface="Times New Roman" panose="02020603050405020304" pitchFamily="18" charset="0"/>
              </a:rPr>
              <a:t>Assessment vs Evaluation </a:t>
            </a:r>
            <a:endParaRPr lang="en-GB" sz="1400" dirty="0">
              <a:latin typeface="Times New Roman" panose="02020603050405020304" pitchFamily="18" charset="0"/>
              <a:cs typeface="Times New Roman" panose="02020603050405020304" pitchFamily="18" charset="0"/>
            </a:endParaRPr>
          </a:p>
          <a:p>
            <a:r>
              <a:rPr lang="en-GB" sz="1400" b="1" dirty="0">
                <a:latin typeface="Times New Roman" panose="02020603050405020304" pitchFamily="18" charset="0"/>
                <a:cs typeface="Times New Roman" panose="02020603050405020304" pitchFamily="18" charset="0"/>
              </a:rPr>
              <a:t>Assessment </a:t>
            </a:r>
            <a:r>
              <a:rPr lang="en-GB" sz="1400" dirty="0">
                <a:latin typeface="Times New Roman" panose="02020603050405020304" pitchFamily="18" charset="0"/>
                <a:cs typeface="Times New Roman" panose="02020603050405020304" pitchFamily="18" charset="0"/>
              </a:rPr>
              <a:t>is a measurement of growth, is the process of collecting information about the progress and development of a student</a:t>
            </a:r>
            <a:r>
              <a:rPr lang="el-GR"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itchFamily="18" charset="0"/>
            </a:endParaRPr>
          </a:p>
          <a:p>
            <a:r>
              <a:rPr lang="en-GB" sz="1400" b="1" dirty="0">
                <a:latin typeface="Times New Roman" panose="02020603050405020304" pitchFamily="18" charset="0"/>
                <a:cs typeface="Times New Roman" panose="02020603050405020304" pitchFamily="18" charset="0"/>
              </a:rPr>
              <a:t>Evaluation </a:t>
            </a:r>
            <a:r>
              <a:rPr lang="en-GB" sz="1400" dirty="0">
                <a:latin typeface="Times New Roman" panose="02020603050405020304" pitchFamily="18" charset="0"/>
                <a:cs typeface="Times New Roman" panose="02020603050405020304" pitchFamily="18" charset="0"/>
              </a:rPr>
              <a:t>is a judgment of mastery</a:t>
            </a:r>
            <a:r>
              <a:rPr lang="el-GR" sz="1400" dirty="0">
                <a:latin typeface="Times New Roman" panose="02020603050405020304" pitchFamily="18" charset="0"/>
                <a:cs typeface="Times New Roman" panose="02020603050405020304" pitchFamily="18" charset="0"/>
              </a:rPr>
              <a:t>,</a:t>
            </a:r>
            <a:r>
              <a:rPr lang="en-GB" sz="1400"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ι</a:t>
            </a:r>
            <a:r>
              <a:rPr lang="en-GB" sz="1400" dirty="0">
                <a:latin typeface="Times New Roman" panose="02020603050405020304" pitchFamily="18" charset="0"/>
                <a:cs typeface="Times New Roman" panose="02020603050405020304" pitchFamily="18" charset="0"/>
              </a:rPr>
              <a:t>t involves</a:t>
            </a:r>
            <a:r>
              <a:rPr lang="el-GR" sz="1400" dirty="0">
                <a:latin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cs typeface="Times New Roman" panose="02020603050405020304" pitchFamily="18" charset="0"/>
              </a:rPr>
              <a:t>judgments about the quality, value, or worth of a response, product, or performance</a:t>
            </a:r>
            <a:r>
              <a:rPr lang="el-GR"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of a student</a:t>
            </a:r>
            <a:r>
              <a:rPr lang="en-GB" sz="1400" dirty="0">
                <a:latin typeface="Times New Roman" panose="02020603050405020304" pitchFamily="18" charset="0"/>
                <a:cs typeface="Times New Roman" panose="02020603050405020304" pitchFamily="18" charset="0"/>
              </a:rPr>
              <a:t> based on established criteria.</a:t>
            </a:r>
          </a:p>
          <a:p>
            <a:r>
              <a:rPr lang="en-GB" sz="1400" dirty="0">
                <a:latin typeface="Times New Roman" panose="02020603050405020304" pitchFamily="18" charset="0"/>
                <a:cs typeface="Times New Roman" panose="02020603050405020304" pitchFamily="18" charset="0"/>
              </a:rPr>
              <a:t> </a:t>
            </a:r>
          </a:p>
          <a:p>
            <a:r>
              <a:rPr lang="en-GB" sz="1400" b="1" dirty="0">
                <a:latin typeface="Times New Roman" panose="02020603050405020304" pitchFamily="18" charset="0"/>
                <a:cs typeface="Times New Roman" panose="02020603050405020304" pitchFamily="18" charset="0"/>
              </a:rPr>
              <a:t>Assessment in Art Education </a:t>
            </a:r>
            <a:endParaRPr lang="en-GB"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“Doing” and “making” are critical components of arts education</a:t>
            </a:r>
          </a:p>
          <a:p>
            <a:pPr marL="285750" indent="-285750">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Arts education assessment is authentic. In other words, it examines students’ work much like “real world” work is assessed. </a:t>
            </a:r>
          </a:p>
          <a:p>
            <a:pPr marL="285750" indent="-285750">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An insistence on excellence</a:t>
            </a:r>
          </a:p>
          <a:p>
            <a:pPr marL="285750" indent="-285750">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Judgment: Artwork should elicit a variety of responses</a:t>
            </a:r>
          </a:p>
          <a:p>
            <a:pPr marL="285750" indent="-285750">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Importance of self-assessment</a:t>
            </a:r>
          </a:p>
          <a:p>
            <a:pPr marL="285750" indent="-285750">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Multiple forms of assessment</a:t>
            </a:r>
          </a:p>
          <a:p>
            <a:pPr marL="285750" indent="-285750">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Ongoing assessment</a:t>
            </a:r>
          </a:p>
          <a:p>
            <a:pPr marL="285750" indent="-285750">
              <a:buFont typeface="Arial" panose="020B0604020202020204" pitchFamily="34" charset="0"/>
              <a:buChar char="•"/>
            </a:pPr>
            <a:endParaRPr lang="en-GB" sz="1400" dirty="0">
              <a:latin typeface="Times New Roman" panose="02020603050405020304" pitchFamily="18" charset="0"/>
              <a:cs typeface="Times New Roman" panose="02020603050405020304" pitchFamily="18" charset="0"/>
            </a:endParaRPr>
          </a:p>
          <a:p>
            <a:r>
              <a:rPr lang="en-GB" sz="1400" b="1" dirty="0">
                <a:latin typeface="Times New Roman" panose="02020603050405020304" pitchFamily="18" charset="0"/>
                <a:cs typeface="Times New Roman" panose="02020603050405020304" pitchFamily="18" charset="0"/>
              </a:rPr>
              <a:t>What should be assessed</a:t>
            </a:r>
          </a:p>
          <a:p>
            <a:endParaRPr lang="en-GB" sz="1400" dirty="0">
              <a:latin typeface="Times New Roman" panose="02020603050405020304" pitchFamily="18" charset="0"/>
              <a:cs typeface="Times New Roman" panose="02020603050405020304" pitchFamily="18" charset="0"/>
            </a:endParaRPr>
          </a:p>
          <a:p>
            <a:r>
              <a:rPr lang="en-GB" sz="1400" b="1" dirty="0">
                <a:latin typeface="Times New Roman" panose="02020603050405020304" pitchFamily="18" charset="0"/>
                <a:cs typeface="Times New Roman" panose="02020603050405020304" pitchFamily="18" charset="0"/>
              </a:rPr>
              <a:t>Evaluator or evaluators</a:t>
            </a:r>
            <a:endParaRPr lang="en-GB"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In the educational context there are many stakeholders who can legitimately contribute to the discourse about the quality of artwork made by students: the students themselves, the classroom teacher, the community of art teachers, arts administrators, and professional artists.</a:t>
            </a:r>
          </a:p>
        </p:txBody>
      </p:sp>
      <p:pic>
        <p:nvPicPr>
          <p:cNvPr id="7" name="image32.png">
            <a:extLst>
              <a:ext uri="{FF2B5EF4-FFF2-40B4-BE49-F238E27FC236}">
                <a16:creationId xmlns:a16="http://schemas.microsoft.com/office/drawing/2014/main" xmlns="" id="{AE7196A2-A862-4E43-84A2-08D6A98A6763}"/>
              </a:ext>
            </a:extLst>
          </p:cNvPr>
          <p:cNvPicPr/>
          <p:nvPr/>
        </p:nvPicPr>
        <p:blipFill>
          <a:blip r:embed="rId3" cstate="print"/>
          <a:srcRect/>
          <a:stretch>
            <a:fillRect/>
          </a:stretch>
        </p:blipFill>
        <p:spPr>
          <a:xfrm>
            <a:off x="4064836" y="0"/>
            <a:ext cx="1683834" cy="947651"/>
          </a:xfrm>
          <a:prstGeom prst="rect">
            <a:avLst/>
          </a:prstGeom>
          <a:ln/>
        </p:spPr>
      </p:pic>
    </p:spTree>
    <p:extLst>
      <p:ext uri="{BB962C8B-B14F-4D97-AF65-F5344CB8AC3E}">
        <p14:creationId xmlns:p14="http://schemas.microsoft.com/office/powerpoint/2010/main" xmlns="" val="296275171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rasmus plus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889462" y="1188720"/>
            <a:ext cx="8466205" cy="3877985"/>
          </a:xfrm>
          <a:prstGeom prst="rect">
            <a:avLst/>
          </a:prstGeom>
        </p:spPr>
        <p:txBody>
          <a:bodyPr wrap="square">
            <a:spAutoFit/>
          </a:bodyPr>
          <a:lstStyle/>
          <a:p>
            <a:pPr lvl="0"/>
            <a:endParaRPr lang="en-US" sz="1200" b="1" dirty="0">
              <a:latin typeface="Times New Roman" pitchFamily="18" charset="0"/>
              <a:cs typeface="Times New Roman" pitchFamily="18" charset="0"/>
            </a:endParaRPr>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l-GR" dirty="0"/>
          </a:p>
        </p:txBody>
      </p:sp>
      <p:sp>
        <p:nvSpPr>
          <p:cNvPr id="4" name="Ορθογώνιο 3"/>
          <p:cNvSpPr/>
          <p:nvPr/>
        </p:nvSpPr>
        <p:spPr>
          <a:xfrm>
            <a:off x="539262" y="843249"/>
            <a:ext cx="10186600" cy="6063198"/>
          </a:xfrm>
          <a:prstGeom prst="rect">
            <a:avLst/>
          </a:prstGeom>
        </p:spPr>
        <p:txBody>
          <a:bodyPr wrap="square">
            <a:spAutoFit/>
          </a:bodyPr>
          <a:lstStyle/>
          <a:p>
            <a:pPr lvl="0" algn="just"/>
            <a:r>
              <a:rPr lang="en-US" sz="1400" b="1" dirty="0">
                <a:solidFill>
                  <a:srgbClr val="FF0066"/>
                </a:solidFill>
                <a:latin typeface="Times New Roman" pitchFamily="18" charset="0"/>
                <a:cs typeface="Times New Roman" pitchFamily="18" charset="0"/>
              </a:rPr>
              <a:t>CHAPTER 7: DETAILED STRATEGIES FOR ASSESSING, MONITORING, EVALUATING AND REPORTING (COAT)</a:t>
            </a:r>
          </a:p>
          <a:p>
            <a:pPr lvl="0" algn="just"/>
            <a:endParaRPr lang="en-US" sz="1200" dirty="0">
              <a:latin typeface="Times New Roman" pitchFamily="18" charset="0"/>
              <a:cs typeface="Times New Roman" pitchFamily="18" charset="0"/>
            </a:endParaRPr>
          </a:p>
          <a:p>
            <a:pPr algn="just"/>
            <a:r>
              <a:rPr lang="en-GB" sz="1400" b="1" dirty="0">
                <a:latin typeface="Times New Roman" panose="02020603050405020304" pitchFamily="18" charset="0"/>
                <a:cs typeface="Times New Roman" panose="02020603050405020304" pitchFamily="18" charset="0"/>
              </a:rPr>
              <a:t>7.2 TYPES OF ASSESSMENT </a:t>
            </a:r>
          </a:p>
          <a:p>
            <a:pPr algn="just"/>
            <a:r>
              <a:rPr lang="en-GB" sz="1400" b="1" dirty="0">
                <a:latin typeface="Times New Roman" panose="02020603050405020304" pitchFamily="18" charset="0"/>
                <a:cs typeface="Times New Roman" panose="02020603050405020304" pitchFamily="18" charset="0"/>
              </a:rPr>
              <a:t>Diagnostic</a:t>
            </a:r>
            <a:endParaRPr lang="en-GB" sz="1400" dirty="0">
              <a:latin typeface="Times New Roman" panose="02020603050405020304" pitchFamily="18" charset="0"/>
              <a:cs typeface="Times New Roman" panose="02020603050405020304" pitchFamily="18" charset="0"/>
            </a:endParaRPr>
          </a:p>
          <a:p>
            <a:pPr algn="just"/>
            <a:r>
              <a:rPr lang="en-GB" sz="1400" b="1" dirty="0">
                <a:latin typeface="Times New Roman" panose="02020603050405020304" pitchFamily="18" charset="0"/>
                <a:cs typeface="Times New Roman" panose="02020603050405020304" pitchFamily="18" charset="0"/>
              </a:rPr>
              <a:t>Formative</a:t>
            </a:r>
            <a:endParaRPr lang="en-GB" sz="1400" dirty="0">
              <a:latin typeface="Times New Roman" panose="02020603050405020304" pitchFamily="18" charset="0"/>
              <a:cs typeface="Times New Roman" panose="02020603050405020304" pitchFamily="18" charset="0"/>
            </a:endParaRPr>
          </a:p>
          <a:p>
            <a:pPr algn="just"/>
            <a:r>
              <a:rPr lang="en-GB" sz="1400" b="1" dirty="0">
                <a:latin typeface="Times New Roman" panose="02020603050405020304" pitchFamily="18" charset="0"/>
                <a:cs typeface="Times New Roman" panose="02020603050405020304" pitchFamily="18" charset="0"/>
              </a:rPr>
              <a:t>Summative</a:t>
            </a:r>
            <a:endParaRPr lang="en-GB" sz="1400" dirty="0">
              <a:latin typeface="Times New Roman" panose="02020603050405020304" pitchFamily="18" charset="0"/>
              <a:cs typeface="Times New Roman" panose="02020603050405020304" pitchFamily="18" charset="0"/>
            </a:endParaRPr>
          </a:p>
          <a:p>
            <a:pPr lvl="0" algn="just"/>
            <a:endParaRPr lang="en-US" sz="1200" dirty="0">
              <a:latin typeface="Times New Roman" pitchFamily="18" charset="0"/>
              <a:cs typeface="Times New Roman" pitchFamily="18" charset="0"/>
            </a:endParaRPr>
          </a:p>
          <a:p>
            <a:pPr algn="just"/>
            <a:r>
              <a:rPr lang="en-GB" sz="1400" b="1" dirty="0">
                <a:latin typeface="Times New Roman" panose="02020603050405020304" pitchFamily="18" charset="0"/>
                <a:cs typeface="Times New Roman" panose="02020603050405020304" pitchFamily="18" charset="0"/>
              </a:rPr>
              <a:t>7.2.1 DIAGNOSTIC ASSESSMENT: </a:t>
            </a:r>
            <a:r>
              <a:rPr lang="en-GB" sz="1400" dirty="0">
                <a:latin typeface="Times New Roman" panose="02020603050405020304" pitchFamily="18" charset="0"/>
                <a:cs typeface="Times New Roman" panose="02020603050405020304" pitchFamily="18" charset="0"/>
              </a:rPr>
              <a:t>to identify current knowledge and/or misconceptions about a topic </a:t>
            </a:r>
          </a:p>
          <a:p>
            <a:pPr algn="just"/>
            <a:endParaRPr lang="en-GB" sz="1400" b="1" dirty="0">
              <a:latin typeface="Times New Roman" panose="02020603050405020304" pitchFamily="18" charset="0"/>
              <a:cs typeface="Times New Roman" panose="02020603050405020304" pitchFamily="18" charset="0"/>
            </a:endParaRPr>
          </a:p>
          <a:p>
            <a:pPr algn="just"/>
            <a:r>
              <a:rPr lang="en-GB" sz="1400" b="1" dirty="0">
                <a:latin typeface="Times New Roman" panose="02020603050405020304" pitchFamily="18" charset="0"/>
                <a:cs typeface="Times New Roman" panose="02020603050405020304" pitchFamily="18" charset="0"/>
              </a:rPr>
              <a:t>7.2.2 FORMATIVE ASSESSMENT: </a:t>
            </a:r>
            <a:r>
              <a:rPr lang="en-GB" sz="1400" dirty="0">
                <a:latin typeface="Times New Roman" panose="02020603050405020304" pitchFamily="18" charset="0"/>
                <a:cs typeface="Times New Roman" panose="02020603050405020304" pitchFamily="18" charset="0"/>
              </a:rPr>
              <a:t>to provide feedback during the instructional process, allowing the teacher and student to chart progress and guide development. There are a variety of formative assessment tools available to teachers and students, including observation checklists, rubrics, and personal reflection prompts</a:t>
            </a:r>
            <a:r>
              <a:rPr lang="en-GB" sz="1400" b="1" dirty="0">
                <a:latin typeface="Times New Roman" panose="02020603050405020304" pitchFamily="18" charset="0"/>
                <a:cs typeface="Times New Roman" panose="02020603050405020304" pitchFamily="18" charset="0"/>
              </a:rPr>
              <a:t> </a:t>
            </a:r>
          </a:p>
          <a:p>
            <a:pPr algn="just"/>
            <a:r>
              <a:rPr lang="en-GB" sz="1400" dirty="0">
                <a:latin typeface="Times New Roman" panose="02020603050405020304" pitchFamily="18" charset="0"/>
                <a:cs typeface="Times New Roman" panose="02020603050405020304" pitchFamily="18" charset="0"/>
              </a:rPr>
              <a:t>-Tools of Formative Assessment </a:t>
            </a:r>
          </a:p>
          <a:p>
            <a:pPr algn="just"/>
            <a:r>
              <a:rPr lang="en-GB" sz="1400" dirty="0">
                <a:latin typeface="Times New Roman" panose="02020603050405020304" pitchFamily="18" charset="0"/>
                <a:cs typeface="Times New Roman" panose="02020603050405020304" pitchFamily="18" charset="0"/>
              </a:rPr>
              <a:t>-Examples</a:t>
            </a:r>
          </a:p>
          <a:p>
            <a:pPr algn="just"/>
            <a:endParaRPr lang="en-GB" sz="1400" b="1" dirty="0">
              <a:latin typeface="Times New Roman" panose="02020603050405020304" pitchFamily="18" charset="0"/>
              <a:cs typeface="Times New Roman" panose="02020603050405020304" pitchFamily="18" charset="0"/>
            </a:endParaRPr>
          </a:p>
          <a:p>
            <a:pPr algn="just"/>
            <a:r>
              <a:rPr lang="en-GB" sz="1400" b="1" dirty="0">
                <a:latin typeface="Times New Roman" panose="02020603050405020304" pitchFamily="18" charset="0"/>
                <a:cs typeface="Times New Roman" panose="02020603050405020304" pitchFamily="18" charset="0"/>
              </a:rPr>
              <a:t>7.2.3 SUMMATIVE ASSESSMENT: </a:t>
            </a:r>
            <a:r>
              <a:rPr lang="en-GB" sz="1400" dirty="0">
                <a:latin typeface="Times New Roman" panose="02020603050405020304" pitchFamily="18" charset="0"/>
                <a:cs typeface="Times New Roman" panose="02020603050405020304" pitchFamily="18" charset="0"/>
              </a:rPr>
              <a:t>to sum up learning at the end of the instructional process</a:t>
            </a:r>
            <a:endParaRPr lang="en-GB" sz="1400" b="1" dirty="0">
              <a:latin typeface="Times New Roman" panose="02020603050405020304" pitchFamily="18" charset="0"/>
              <a:cs typeface="Times New Roman" panose="02020603050405020304" pitchFamily="18" charset="0"/>
            </a:endParaRPr>
          </a:p>
          <a:p>
            <a:pPr marL="285750" indent="-285750" algn="just">
              <a:buFontTx/>
              <a:buChar char="-"/>
            </a:pPr>
            <a:r>
              <a:rPr lang="en-GB" sz="1400" dirty="0">
                <a:latin typeface="Times New Roman" panose="02020603050405020304" pitchFamily="18" charset="0"/>
                <a:cs typeface="Times New Roman" panose="02020603050405020304" pitchFamily="18" charset="0"/>
              </a:rPr>
              <a:t>Characteristics of summative assessment</a:t>
            </a:r>
          </a:p>
          <a:p>
            <a:pPr marL="285750" indent="-285750" algn="just">
              <a:buFontTx/>
              <a:buChar char="-"/>
            </a:pPr>
            <a:r>
              <a:rPr lang="en-GB" sz="1400" dirty="0">
                <a:latin typeface="Times New Roman" panose="02020603050405020304" pitchFamily="18" charset="0"/>
                <a:cs typeface="Times New Roman" panose="02020603050405020304" pitchFamily="18" charset="0"/>
              </a:rPr>
              <a:t>Types of summative assessment</a:t>
            </a:r>
          </a:p>
          <a:p>
            <a:pPr marL="285750" indent="-285750" algn="just">
              <a:buFontTx/>
              <a:buChar char="-"/>
            </a:pPr>
            <a:r>
              <a:rPr lang="en-GB" sz="1400" dirty="0">
                <a:latin typeface="Times New Roman" panose="02020603050405020304" pitchFamily="18" charset="0"/>
                <a:cs typeface="Times New Roman" panose="02020603050405020304" pitchFamily="18" charset="0"/>
              </a:rPr>
              <a:t>Examples</a:t>
            </a:r>
          </a:p>
          <a:p>
            <a:pPr algn="just"/>
            <a:endParaRPr lang="en-GB" sz="1400" dirty="0">
              <a:latin typeface="Times New Roman" panose="02020603050405020304" pitchFamily="18" charset="0"/>
              <a:cs typeface="Times New Roman" panose="02020603050405020304" pitchFamily="18" charset="0"/>
            </a:endParaRPr>
          </a:p>
          <a:p>
            <a:pPr algn="just"/>
            <a:r>
              <a:rPr lang="en-GB" sz="1400" b="1" dirty="0">
                <a:latin typeface="Times New Roman" panose="02020603050405020304" pitchFamily="18" charset="0"/>
                <a:cs typeface="Times New Roman" panose="02020603050405020304" pitchFamily="18" charset="0"/>
              </a:rPr>
              <a:t>7.3 METHODS &amp; STRATEGY OF ASSESSMENT </a:t>
            </a:r>
          </a:p>
          <a:p>
            <a:pPr algn="just"/>
            <a:endParaRPr lang="en-GB" sz="1400" b="1" dirty="0">
              <a:latin typeface="Times New Roman" panose="02020603050405020304" pitchFamily="18" charset="0"/>
              <a:cs typeface="Times New Roman" panose="02020603050405020304" pitchFamily="18" charset="0"/>
            </a:endParaRPr>
          </a:p>
          <a:p>
            <a:pPr algn="just"/>
            <a:r>
              <a:rPr lang="en-GB" sz="1400" b="1" dirty="0">
                <a:latin typeface="Times New Roman" panose="02020603050405020304" pitchFamily="18" charset="0"/>
                <a:cs typeface="Times New Roman" panose="02020603050405020304" pitchFamily="18" charset="0"/>
              </a:rPr>
              <a:t>7.3.1 PORTFOLIO ASSESSMENT </a:t>
            </a:r>
          </a:p>
          <a:p>
            <a:pPr algn="just"/>
            <a:endParaRPr lang="en-GB" sz="1400" b="1" dirty="0">
              <a:latin typeface="Times New Roman" panose="02020603050405020304" pitchFamily="18" charset="0"/>
              <a:cs typeface="Times New Roman" panose="02020603050405020304" pitchFamily="18" charset="0"/>
            </a:endParaRPr>
          </a:p>
          <a:p>
            <a:pPr algn="just"/>
            <a:r>
              <a:rPr lang="en-GB" sz="1400" b="1" dirty="0">
                <a:latin typeface="Times New Roman" panose="02020603050405020304" pitchFamily="18" charset="0"/>
                <a:cs typeface="Times New Roman" panose="02020603050405020304" pitchFamily="18" charset="0"/>
              </a:rPr>
              <a:t>7.3.2 CURRICULUM </a:t>
            </a:r>
          </a:p>
          <a:p>
            <a:pPr algn="just"/>
            <a:endParaRPr lang="en-GB" sz="1400" b="1" dirty="0">
              <a:latin typeface="Times New Roman" panose="02020603050405020304" pitchFamily="18" charset="0"/>
              <a:cs typeface="Times New Roman" panose="02020603050405020304" pitchFamily="18" charset="0"/>
            </a:endParaRPr>
          </a:p>
          <a:p>
            <a:pPr algn="just"/>
            <a:r>
              <a:rPr lang="en-GB" sz="1400" b="1" dirty="0">
                <a:latin typeface="Times New Roman" panose="02020603050405020304" pitchFamily="18" charset="0"/>
                <a:cs typeface="Times New Roman" panose="02020603050405020304" pitchFamily="18" charset="0"/>
              </a:rPr>
              <a:t>7.3.3 RUBRIC </a:t>
            </a:r>
          </a:p>
          <a:p>
            <a:pPr algn="just"/>
            <a:endParaRPr lang="en-GB" sz="1400" b="1" dirty="0">
              <a:latin typeface="Times New Roman" panose="02020603050405020304" pitchFamily="18" charset="0"/>
              <a:cs typeface="Times New Roman" panose="02020603050405020304" pitchFamily="18" charset="0"/>
            </a:endParaRPr>
          </a:p>
        </p:txBody>
      </p:sp>
      <p:pic>
        <p:nvPicPr>
          <p:cNvPr id="7" name="image32.png">
            <a:extLst>
              <a:ext uri="{FF2B5EF4-FFF2-40B4-BE49-F238E27FC236}">
                <a16:creationId xmlns:a16="http://schemas.microsoft.com/office/drawing/2014/main" xmlns="" id="{AE7196A2-A862-4E43-84A2-08D6A98A6763}"/>
              </a:ext>
            </a:extLst>
          </p:cNvPr>
          <p:cNvPicPr/>
          <p:nvPr/>
        </p:nvPicPr>
        <p:blipFill>
          <a:blip r:embed="rId4" cstate="print"/>
          <a:srcRect/>
          <a:stretch>
            <a:fillRect/>
          </a:stretch>
        </p:blipFill>
        <p:spPr>
          <a:xfrm>
            <a:off x="4064836" y="0"/>
            <a:ext cx="1683834" cy="947651"/>
          </a:xfrm>
          <a:prstGeom prst="rect">
            <a:avLst/>
          </a:prstGeom>
          <a:ln/>
        </p:spPr>
      </p:pic>
    </p:spTree>
    <p:extLst>
      <p:ext uri="{BB962C8B-B14F-4D97-AF65-F5344CB8AC3E}">
        <p14:creationId xmlns:p14="http://schemas.microsoft.com/office/powerpoint/2010/main" xmlns="" val="386100294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rasmus plus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Εικόνα 11">
            <a:extLst>
              <a:ext uri="{FF2B5EF4-FFF2-40B4-BE49-F238E27FC236}">
                <a16:creationId xmlns:a16="http://schemas.microsoft.com/office/drawing/2014/main" xmlns="" id="{E44E07E0-F9C0-4924-BA09-7D0665819D50}"/>
              </a:ext>
            </a:extLst>
          </p:cNvPr>
          <p:cNvPicPr/>
          <p:nvPr/>
        </p:nvPicPr>
        <p:blipFill>
          <a:blip r:embed="rId3" cstate="print"/>
          <a:srcRect/>
          <a:stretch>
            <a:fillRect/>
          </a:stretch>
        </p:blipFill>
        <p:spPr bwMode="auto">
          <a:xfrm>
            <a:off x="8563464" y="42131"/>
            <a:ext cx="3160253" cy="758986"/>
          </a:xfrm>
          <a:prstGeom prst="rect">
            <a:avLst/>
          </a:prstGeom>
          <a:noFill/>
          <a:ln w="9525">
            <a:noFill/>
            <a:miter lim="800000"/>
            <a:headEnd/>
            <a:tailEnd/>
          </a:ln>
        </p:spPr>
      </p:pic>
      <p:sp>
        <p:nvSpPr>
          <p:cNvPr id="6" name="Ορθογώνιο 5"/>
          <p:cNvSpPr/>
          <p:nvPr/>
        </p:nvSpPr>
        <p:spPr>
          <a:xfrm>
            <a:off x="889462" y="1188720"/>
            <a:ext cx="8466205" cy="3877985"/>
          </a:xfrm>
          <a:prstGeom prst="rect">
            <a:avLst/>
          </a:prstGeom>
        </p:spPr>
        <p:txBody>
          <a:bodyPr wrap="square">
            <a:spAutoFit/>
          </a:bodyPr>
          <a:lstStyle/>
          <a:p>
            <a:pPr lvl="0"/>
            <a:endParaRPr lang="en-US" sz="1200" b="1" dirty="0">
              <a:latin typeface="Times New Roman" pitchFamily="18" charset="0"/>
              <a:cs typeface="Times New Roman" pitchFamily="18" charset="0"/>
            </a:endParaRPr>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l-GR" dirty="0"/>
          </a:p>
        </p:txBody>
      </p:sp>
      <p:sp>
        <p:nvSpPr>
          <p:cNvPr id="4" name="Ορθογώνιο 3"/>
          <p:cNvSpPr/>
          <p:nvPr/>
        </p:nvSpPr>
        <p:spPr>
          <a:xfrm>
            <a:off x="679938" y="956731"/>
            <a:ext cx="11043779" cy="4708981"/>
          </a:xfrm>
          <a:prstGeom prst="rect">
            <a:avLst/>
          </a:prstGeom>
        </p:spPr>
        <p:txBody>
          <a:bodyPr wrap="square">
            <a:spAutoFit/>
          </a:bodyPr>
          <a:lstStyle/>
          <a:p>
            <a:pPr lvl="0" algn="just"/>
            <a:r>
              <a:rPr lang="en-US" sz="1400" b="1" dirty="0">
                <a:solidFill>
                  <a:srgbClr val="FF0066"/>
                </a:solidFill>
                <a:latin typeface="Times New Roman" pitchFamily="18" charset="0"/>
                <a:cs typeface="Times New Roman" pitchFamily="18" charset="0"/>
              </a:rPr>
              <a:t>CHAPTER 8: OPPORTUNITIES FOR PUBLIC PERFORMANCE, EXHIBITION AND/OR PRESENTATION (</a:t>
            </a:r>
            <a:r>
              <a:rPr lang="en-US" sz="1400" b="1" dirty="0" err="1">
                <a:solidFill>
                  <a:srgbClr val="FF0066"/>
                </a:solidFill>
                <a:latin typeface="Times New Roman" pitchFamily="18" charset="0"/>
                <a:cs typeface="Times New Roman" pitchFamily="18" charset="0"/>
              </a:rPr>
              <a:t>PDETh</a:t>
            </a:r>
            <a:r>
              <a:rPr lang="en-US" sz="1400" b="1" dirty="0">
                <a:solidFill>
                  <a:srgbClr val="FF0066"/>
                </a:solidFill>
                <a:latin typeface="Times New Roman" pitchFamily="18" charset="0"/>
                <a:cs typeface="Times New Roman" pitchFamily="18" charset="0"/>
              </a:rPr>
              <a:t>)</a:t>
            </a:r>
          </a:p>
          <a:p>
            <a:r>
              <a:rPr lang="en-US" sz="1200" b="1" dirty="0">
                <a:latin typeface="Times New Roman" pitchFamily="18" charset="0"/>
                <a:cs typeface="Times New Roman" pitchFamily="18" charset="0"/>
              </a:rPr>
              <a:t> </a:t>
            </a:r>
            <a:endParaRPr lang="el-GR" sz="1200" dirty="0">
              <a:latin typeface="Times New Roman" pitchFamily="18" charset="0"/>
              <a:cs typeface="Times New Roman" pitchFamily="18" charset="0"/>
            </a:endParaRPr>
          </a:p>
          <a:p>
            <a:r>
              <a:rPr lang="x-none" sz="1400" b="1" dirty="0">
                <a:latin typeface="Times New Roman" panose="02020603050405020304" pitchFamily="18" charset="0"/>
                <a:cs typeface="Times New Roman" panose="02020603050405020304" pitchFamily="18" charset="0"/>
              </a:rPr>
              <a:t>INTRODUCTION: terms’ definition</a:t>
            </a:r>
          </a:p>
          <a:p>
            <a:endParaRPr lang="x-none" sz="1400" b="1" dirty="0">
              <a:latin typeface="Times New Roman" panose="02020603050405020304" pitchFamily="18" charset="0"/>
              <a:cs typeface="Times New Roman" panose="02020603050405020304" pitchFamily="18" charset="0"/>
            </a:endParaRPr>
          </a:p>
          <a:p>
            <a:r>
              <a:rPr lang="x-none" sz="1400" b="1" dirty="0">
                <a:latin typeface="Times New Roman" panose="02020603050405020304" pitchFamily="18" charset="0"/>
                <a:cs typeface="Times New Roman" panose="02020603050405020304" pitchFamily="18" charset="0"/>
              </a:rPr>
              <a:t>2.</a:t>
            </a:r>
            <a:r>
              <a:rPr lang="en-US" sz="1400" b="1" dirty="0">
                <a:latin typeface="Times New Roman" panose="02020603050405020304" pitchFamily="18" charset="0"/>
                <a:cs typeface="Times New Roman" panose="02020603050405020304" pitchFamily="18" charset="0"/>
              </a:rPr>
              <a:t>1. </a:t>
            </a:r>
            <a:r>
              <a:rPr lang="x-none" sz="1400" b="1" dirty="0">
                <a:latin typeface="Times New Roman" panose="02020603050405020304" pitchFamily="18" charset="0"/>
                <a:cs typeface="Times New Roman" panose="02020603050405020304" pitchFamily="18" charset="0"/>
              </a:rPr>
              <a:t>MUSEUMS &amp; GALLERIES</a:t>
            </a:r>
          </a:p>
          <a:p>
            <a:r>
              <a:rPr lang="x-none" sz="1400" dirty="0">
                <a:latin typeface="Times New Roman" panose="02020603050405020304" pitchFamily="18" charset="0"/>
                <a:cs typeface="Times New Roman" panose="02020603050405020304" pitchFamily="18" charset="0"/>
              </a:rPr>
              <a:t>-Museums role in preserving, documenting and acquiring a performance</a:t>
            </a:r>
            <a:r>
              <a:rPr lang="x-none" dirty="0"/>
              <a:t> </a:t>
            </a:r>
          </a:p>
          <a:p>
            <a:r>
              <a:rPr lang="x-none" sz="1400" dirty="0">
                <a:latin typeface="Times New Roman" panose="02020603050405020304" pitchFamily="18" charset="0"/>
                <a:cs typeface="Times New Roman" panose="02020603050405020304" pitchFamily="18" charset="0"/>
              </a:rPr>
              <a:t>-The crucial role the audience plays in a performance </a:t>
            </a:r>
          </a:p>
          <a:p>
            <a:r>
              <a:rPr lang="x-none" sz="1400" dirty="0">
                <a:latin typeface="Times New Roman" panose="02020603050405020304" pitchFamily="18" charset="0"/>
                <a:cs typeface="Times New Roman" panose="02020603050405020304" pitchFamily="18" charset="0"/>
              </a:rPr>
              <a:t>- In recent decades, there have been a range of political, social, and cultural pressures to museums to change, adapt, and modernize </a:t>
            </a:r>
            <a:endParaRPr lang="x-none" sz="1400" b="1" dirty="0">
              <a:latin typeface="Times New Roman" panose="02020603050405020304" pitchFamily="18" charset="0"/>
              <a:cs typeface="Times New Roman" panose="02020603050405020304" pitchFamily="18" charset="0"/>
            </a:endParaRPr>
          </a:p>
          <a:p>
            <a:endParaRPr lang="x-none" sz="1400" dirty="0">
              <a:latin typeface="Times New Roman" panose="02020603050405020304" pitchFamily="18" charset="0"/>
              <a:cs typeface="Times New Roman" panose="02020603050405020304" pitchFamily="18" charset="0"/>
            </a:endParaRPr>
          </a:p>
          <a:p>
            <a:r>
              <a:rPr lang="x-none" sz="1400" b="1" dirty="0">
                <a:latin typeface="Times New Roman" panose="02020603050405020304" pitchFamily="18" charset="0"/>
                <a:cs typeface="Times New Roman" panose="02020603050405020304" pitchFamily="18" charset="0"/>
              </a:rPr>
              <a:t>2.</a:t>
            </a:r>
            <a:r>
              <a:rPr lang="en-US" sz="1400" b="1" dirty="0">
                <a:latin typeface="Times New Roman" panose="02020603050405020304" pitchFamily="18" charset="0"/>
                <a:cs typeface="Times New Roman" panose="02020603050405020304" pitchFamily="18" charset="0"/>
              </a:rPr>
              <a:t>2</a:t>
            </a:r>
            <a:r>
              <a:rPr lang="x-none" sz="1400" b="1" dirty="0">
                <a:latin typeface="Times New Roman" panose="02020603050405020304" pitchFamily="18" charset="0"/>
                <a:cs typeface="Times New Roman" panose="02020603050405020304" pitchFamily="18" charset="0"/>
              </a:rPr>
              <a:t>. ART WORKSHOPS IN EXHIBITION CENTERS</a:t>
            </a:r>
          </a:p>
          <a:p>
            <a:endParaRPr lang="x-none" sz="1400" dirty="0">
              <a:latin typeface="Times New Roman" panose="02020603050405020304" pitchFamily="18" charset="0"/>
              <a:cs typeface="Times New Roman" panose="02020603050405020304" pitchFamily="18" charset="0"/>
            </a:endParaRPr>
          </a:p>
          <a:p>
            <a:r>
              <a:rPr lang="x-none" sz="1400" dirty="0">
                <a:latin typeface="Times New Roman" panose="02020603050405020304" pitchFamily="18" charset="0"/>
                <a:cs typeface="Times New Roman" panose="02020603050405020304" pitchFamily="18" charset="0"/>
              </a:rPr>
              <a:t>-Art Workshop’s objectives especially regarding SEND pupils (e.g. Foster spontaneous creativity of participants, internal and external realities are mixed into a new being, shape their character)</a:t>
            </a:r>
          </a:p>
          <a:p>
            <a:r>
              <a:rPr lang="x-none" sz="1400" i="1" dirty="0">
                <a:latin typeface="Times New Roman" panose="02020603050405020304" pitchFamily="18" charset="0"/>
                <a:cs typeface="Times New Roman" panose="02020603050405020304" pitchFamily="18" charset="0"/>
              </a:rPr>
              <a:t>- </a:t>
            </a:r>
            <a:r>
              <a:rPr lang="x-none" sz="1400" dirty="0">
                <a:latin typeface="Times New Roman" panose="02020603050405020304" pitchFamily="18" charset="0"/>
                <a:cs typeface="Times New Roman" panose="02020603050405020304" pitchFamily="18" charset="0"/>
              </a:rPr>
              <a:t>Examples of Art Workshop</a:t>
            </a:r>
          </a:p>
          <a:p>
            <a:endParaRPr lang="x-none" dirty="0"/>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r>
              <a:rPr lang="x-none" sz="1200" dirty="0">
                <a:latin typeface="Times New Roman" panose="02020603050405020304" pitchFamily="18" charset="0"/>
                <a:cs typeface="Times New Roman" panose="02020603050405020304" pitchFamily="18" charset="0"/>
              </a:rPr>
              <a:t>(In 2010 at MoMA, Abramović engaged in an extended performance called,</a:t>
            </a:r>
          </a:p>
          <a:p>
            <a:r>
              <a:rPr lang="x-none" sz="1200" dirty="0">
                <a:latin typeface="Times New Roman" panose="02020603050405020304" pitchFamily="18" charset="0"/>
                <a:cs typeface="Times New Roman" panose="02020603050405020304" pitchFamily="18" charset="0"/>
              </a:rPr>
              <a:t> </a:t>
            </a:r>
            <a:r>
              <a:rPr lang="x-none" sz="1200" i="1" dirty="0">
                <a:latin typeface="Times New Roman" panose="02020603050405020304" pitchFamily="18" charset="0"/>
                <a:cs typeface="Times New Roman" panose="02020603050405020304" pitchFamily="18" charset="0"/>
              </a:rPr>
              <a:t>The Artist Is Present)</a:t>
            </a:r>
            <a:endParaRPr lang="x-none" sz="1200" b="1" dirty="0"/>
          </a:p>
          <a:p>
            <a:endParaRPr lang="el-GR" sz="1200" dirty="0">
              <a:latin typeface="Times New Roman" pitchFamily="18" charset="0"/>
              <a:cs typeface="Times New Roman" pitchFamily="18" charset="0"/>
            </a:endParaRPr>
          </a:p>
        </p:txBody>
      </p:sp>
      <p:pic>
        <p:nvPicPr>
          <p:cNvPr id="9" name="image32.png">
            <a:extLst>
              <a:ext uri="{FF2B5EF4-FFF2-40B4-BE49-F238E27FC236}">
                <a16:creationId xmlns:a16="http://schemas.microsoft.com/office/drawing/2014/main" xmlns="" id="{6F8915DB-7B0B-BA41-8570-540C5827CC1D}"/>
              </a:ext>
            </a:extLst>
          </p:cNvPr>
          <p:cNvPicPr/>
          <p:nvPr/>
        </p:nvPicPr>
        <p:blipFill>
          <a:blip r:embed="rId4" cstate="print"/>
          <a:srcRect/>
          <a:stretch>
            <a:fillRect/>
          </a:stretch>
        </p:blipFill>
        <p:spPr>
          <a:xfrm>
            <a:off x="4064836" y="0"/>
            <a:ext cx="1683834" cy="947651"/>
          </a:xfrm>
          <a:prstGeom prst="rect">
            <a:avLst/>
          </a:prstGeom>
          <a:ln/>
        </p:spPr>
      </p:pic>
      <p:pic>
        <p:nvPicPr>
          <p:cNvPr id="7" name="image3.jpg">
            <a:extLst>
              <a:ext uri="{FF2B5EF4-FFF2-40B4-BE49-F238E27FC236}">
                <a16:creationId xmlns:a16="http://schemas.microsoft.com/office/drawing/2014/main" xmlns="" id="{B1F4A4CA-BEB9-AF47-A0B5-551DD9502FD9}"/>
              </a:ext>
            </a:extLst>
          </p:cNvPr>
          <p:cNvPicPr/>
          <p:nvPr/>
        </p:nvPicPr>
        <p:blipFill>
          <a:blip r:embed="rId5" cstate="print"/>
          <a:srcRect/>
          <a:stretch>
            <a:fillRect/>
          </a:stretch>
        </p:blipFill>
        <p:spPr>
          <a:xfrm>
            <a:off x="6565243" y="4028508"/>
            <a:ext cx="5365750" cy="2765425"/>
          </a:xfrm>
          <a:prstGeom prst="rect">
            <a:avLst/>
          </a:prstGeom>
          <a:ln/>
        </p:spPr>
      </p:pic>
    </p:spTree>
    <p:extLst>
      <p:ext uri="{BB962C8B-B14F-4D97-AF65-F5344CB8AC3E}">
        <p14:creationId xmlns:p14="http://schemas.microsoft.com/office/powerpoint/2010/main" xmlns="" val="4137542703"/>
      </p:ext>
    </p:extLst>
  </p:cSld>
  <p:clrMapOvr>
    <a:masterClrMapping/>
  </p:clrMapOvr>
  <p:transition spd="slow" advTm="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rasmus plus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Εικόνα 11">
            <a:extLst>
              <a:ext uri="{FF2B5EF4-FFF2-40B4-BE49-F238E27FC236}">
                <a16:creationId xmlns:a16="http://schemas.microsoft.com/office/drawing/2014/main" xmlns="" id="{E44E07E0-F9C0-4924-BA09-7D0665819D50}"/>
              </a:ext>
            </a:extLst>
          </p:cNvPr>
          <p:cNvPicPr/>
          <p:nvPr/>
        </p:nvPicPr>
        <p:blipFill>
          <a:blip r:embed="rId3" cstate="print"/>
          <a:srcRect/>
          <a:stretch>
            <a:fillRect/>
          </a:stretch>
        </p:blipFill>
        <p:spPr bwMode="auto">
          <a:xfrm>
            <a:off x="8563464" y="42131"/>
            <a:ext cx="3160253" cy="758986"/>
          </a:xfrm>
          <a:prstGeom prst="rect">
            <a:avLst/>
          </a:prstGeom>
          <a:noFill/>
          <a:ln w="9525">
            <a:noFill/>
            <a:miter lim="800000"/>
            <a:headEnd/>
            <a:tailEnd/>
          </a:ln>
        </p:spPr>
      </p:pic>
      <p:sp>
        <p:nvSpPr>
          <p:cNvPr id="6" name="Ορθογώνιο 5"/>
          <p:cNvSpPr/>
          <p:nvPr/>
        </p:nvSpPr>
        <p:spPr>
          <a:xfrm>
            <a:off x="889462" y="1188720"/>
            <a:ext cx="8466205" cy="3877985"/>
          </a:xfrm>
          <a:prstGeom prst="rect">
            <a:avLst/>
          </a:prstGeom>
        </p:spPr>
        <p:txBody>
          <a:bodyPr wrap="square">
            <a:spAutoFit/>
          </a:bodyPr>
          <a:lstStyle/>
          <a:p>
            <a:pPr lvl="0"/>
            <a:endParaRPr lang="en-US" sz="1200" b="1" dirty="0">
              <a:latin typeface="Times New Roman" pitchFamily="18" charset="0"/>
              <a:cs typeface="Times New Roman" pitchFamily="18" charset="0"/>
            </a:endParaRPr>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n-US" b="1" u="sng" dirty="0"/>
          </a:p>
          <a:p>
            <a:pPr lvl="0"/>
            <a:endParaRPr lang="el-GR" dirty="0"/>
          </a:p>
        </p:txBody>
      </p:sp>
      <p:sp>
        <p:nvSpPr>
          <p:cNvPr id="4" name="Ορθογώνιο 3"/>
          <p:cNvSpPr/>
          <p:nvPr/>
        </p:nvSpPr>
        <p:spPr>
          <a:xfrm>
            <a:off x="679938" y="956731"/>
            <a:ext cx="8675729" cy="6001643"/>
          </a:xfrm>
          <a:prstGeom prst="rect">
            <a:avLst/>
          </a:prstGeom>
        </p:spPr>
        <p:txBody>
          <a:bodyPr wrap="square">
            <a:spAutoFit/>
          </a:bodyPr>
          <a:lstStyle/>
          <a:p>
            <a:pPr lvl="0" algn="just"/>
            <a:r>
              <a:rPr lang="en-US" sz="1400" b="1" dirty="0">
                <a:solidFill>
                  <a:srgbClr val="FF0066"/>
                </a:solidFill>
                <a:latin typeface="Times New Roman" pitchFamily="18" charset="0"/>
                <a:cs typeface="Times New Roman" pitchFamily="18" charset="0"/>
              </a:rPr>
              <a:t>CHAPTER 8: OPPORTUNITIES FOR PUBLIC PERFORMANCE, EXHIBITION AND/OR PRESENTATION (</a:t>
            </a:r>
            <a:r>
              <a:rPr lang="en-US" sz="1400" b="1" dirty="0" err="1">
                <a:solidFill>
                  <a:srgbClr val="FF0066"/>
                </a:solidFill>
                <a:latin typeface="Times New Roman" pitchFamily="18" charset="0"/>
                <a:cs typeface="Times New Roman" pitchFamily="18" charset="0"/>
              </a:rPr>
              <a:t>PDETh</a:t>
            </a:r>
            <a:r>
              <a:rPr lang="en-US" sz="1400" b="1" dirty="0">
                <a:solidFill>
                  <a:srgbClr val="FF0066"/>
                </a:solidFill>
                <a:latin typeface="Times New Roman" pitchFamily="18" charset="0"/>
                <a:cs typeface="Times New Roman" pitchFamily="18" charset="0"/>
              </a:rPr>
              <a:t>)</a:t>
            </a:r>
          </a:p>
          <a:p>
            <a:r>
              <a:rPr lang="en-US" sz="1200" b="1" dirty="0">
                <a:latin typeface="Times New Roman" pitchFamily="18" charset="0"/>
                <a:cs typeface="Times New Roman" pitchFamily="18" charset="0"/>
              </a:rPr>
              <a:t> </a:t>
            </a:r>
            <a:endParaRPr lang="x-none" dirty="0"/>
          </a:p>
          <a:p>
            <a:endParaRPr lang="en-US" sz="1200" dirty="0">
              <a:latin typeface="Times New Roman" pitchFamily="18" charset="0"/>
              <a:cs typeface="Times New Roman" pitchFamily="18" charset="0"/>
            </a:endParaRPr>
          </a:p>
          <a:p>
            <a:r>
              <a:rPr lang="x-none" sz="1400" b="1" dirty="0">
                <a:latin typeface="Times New Roman" panose="02020603050405020304" pitchFamily="18" charset="0"/>
                <a:cs typeface="Times New Roman" panose="02020603050405020304" pitchFamily="18" charset="0"/>
              </a:rPr>
              <a:t>2.</a:t>
            </a:r>
            <a:r>
              <a:rPr lang="en-US" sz="1400" b="1" dirty="0">
                <a:latin typeface="Times New Roman" panose="02020603050405020304" pitchFamily="18" charset="0"/>
                <a:cs typeface="Times New Roman" panose="02020603050405020304" pitchFamily="18" charset="0"/>
              </a:rPr>
              <a:t>3.</a:t>
            </a:r>
            <a:r>
              <a:rPr lang="x-none" sz="1400" b="1" dirty="0">
                <a:latin typeface="Times New Roman" panose="02020603050405020304" pitchFamily="18" charset="0"/>
                <a:cs typeface="Times New Roman" panose="02020603050405020304" pitchFamily="18" charset="0"/>
              </a:rPr>
              <a:t> SCHOOL PRESENTATIONS</a:t>
            </a:r>
          </a:p>
          <a:p>
            <a:pPr marL="285750" indent="-285750">
              <a:buFontTx/>
              <a:buChar char="-"/>
            </a:pPr>
            <a:r>
              <a:rPr lang="x-none" sz="1400" dirty="0">
                <a:latin typeface="Times New Roman" panose="02020603050405020304" pitchFamily="18" charset="0"/>
                <a:cs typeface="Times New Roman" panose="02020603050405020304" pitchFamily="18" charset="0"/>
              </a:rPr>
              <a:t>Examples</a:t>
            </a:r>
          </a:p>
          <a:p>
            <a:pPr marL="285750" indent="-285750">
              <a:buFontTx/>
              <a:buChar char="-"/>
            </a:pPr>
            <a:endParaRPr lang="x-none" sz="1400" dirty="0">
              <a:latin typeface="Times New Roman" panose="02020603050405020304" pitchFamily="18" charset="0"/>
              <a:cs typeface="Times New Roman" panose="02020603050405020304" pitchFamily="18" charset="0"/>
            </a:endParaRPr>
          </a:p>
          <a:p>
            <a:endParaRPr lang="x-none" sz="1400" dirty="0">
              <a:latin typeface="Times New Roman" panose="02020603050405020304" pitchFamily="18" charset="0"/>
              <a:cs typeface="Times New Roman" panose="02020603050405020304" pitchFamily="18" charset="0"/>
            </a:endParaRPr>
          </a:p>
          <a:p>
            <a:r>
              <a:rPr lang="x-none" sz="1400" b="1" dirty="0">
                <a:latin typeface="Times New Roman" panose="02020603050405020304" pitchFamily="18" charset="0"/>
                <a:cs typeface="Times New Roman" panose="02020603050405020304" pitchFamily="18" charset="0"/>
              </a:rPr>
              <a:t>2.</a:t>
            </a:r>
            <a:r>
              <a:rPr lang="en-US" sz="1400" b="1" dirty="0">
                <a:latin typeface="Times New Roman" panose="02020603050405020304" pitchFamily="18" charset="0"/>
                <a:cs typeface="Times New Roman" panose="02020603050405020304" pitchFamily="18" charset="0"/>
              </a:rPr>
              <a:t>4. </a:t>
            </a:r>
            <a:r>
              <a:rPr lang="x-none" sz="1400" b="1" dirty="0">
                <a:latin typeface="Times New Roman" panose="02020603050405020304" pitchFamily="18" charset="0"/>
                <a:cs typeface="Times New Roman" panose="02020603050405020304" pitchFamily="18" charset="0"/>
              </a:rPr>
              <a:t>ONLINE EXHIBITIONS &amp; NATIONAL OR INTERNATIONAL PLATFORMS</a:t>
            </a:r>
            <a:r>
              <a:rPr lang="x-none" sz="1400" dirty="0">
                <a:latin typeface="Times New Roman" panose="02020603050405020304" pitchFamily="18" charset="0"/>
                <a:cs typeface="Times New Roman" panose="02020603050405020304" pitchFamily="18" charset="0"/>
              </a:rPr>
              <a:t> </a:t>
            </a:r>
            <a:r>
              <a:rPr lang="x-none" sz="1400" b="1" dirty="0">
                <a:latin typeface="Times New Roman" panose="02020603050405020304" pitchFamily="18" charset="0"/>
                <a:cs typeface="Times New Roman" panose="02020603050405020304" pitchFamily="18" charset="0"/>
              </a:rPr>
              <a:t>(DIGITAL – VIRTUAL EXHIBITIONS)</a:t>
            </a:r>
          </a:p>
          <a:p>
            <a:endParaRPr lang="x-none" sz="1400" b="1" dirty="0">
              <a:latin typeface="Times New Roman" panose="02020603050405020304" pitchFamily="18" charset="0"/>
              <a:cs typeface="Times New Roman" panose="02020603050405020304" pitchFamily="18" charset="0"/>
            </a:endParaRPr>
          </a:p>
          <a:p>
            <a:r>
              <a:rPr lang="x-none" sz="1400" b="1" dirty="0">
                <a:latin typeface="Times New Roman" panose="02020603050405020304" pitchFamily="18" charset="0"/>
                <a:cs typeface="Times New Roman" panose="02020603050405020304" pitchFamily="18" charset="0"/>
              </a:rPr>
              <a:t>Virtual reality (VR) exhibitions </a:t>
            </a:r>
          </a:p>
          <a:p>
            <a:r>
              <a:rPr lang="x-none" sz="1400" dirty="0">
                <a:latin typeface="Times New Roman" panose="02020603050405020304" pitchFamily="18" charset="0"/>
                <a:cs typeface="Times New Roman" panose="02020603050405020304" pitchFamily="18" charset="0"/>
              </a:rPr>
              <a:t>- Along with the physical environment, virtual environments have been used as a secondary environment or even as the main one. </a:t>
            </a:r>
          </a:p>
          <a:p>
            <a:r>
              <a:rPr lang="x-none" sz="1400" dirty="0">
                <a:latin typeface="Times New Roman" panose="02020603050405020304" pitchFamily="18" charset="0"/>
                <a:cs typeface="Times New Roman" panose="02020603050405020304" pitchFamily="18" charset="0"/>
              </a:rPr>
              <a:t>- “Virtual reality is the creation of a virtual environment targeting our senses in such a way that we experience it as if we were there. And it uses a range of technologies to achieve this goal”. </a:t>
            </a:r>
          </a:p>
          <a:p>
            <a:r>
              <a:rPr lang="x-none" sz="1400" dirty="0">
                <a:latin typeface="Times New Roman" panose="02020603050405020304" pitchFamily="18" charset="0"/>
                <a:cs typeface="Times New Roman" panose="02020603050405020304" pitchFamily="18" charset="0"/>
              </a:rPr>
              <a:t>- Online viewing rooms are planned and curated similar to a physical gallery space presenting exhibits in 3D. </a:t>
            </a:r>
          </a:p>
          <a:p>
            <a:r>
              <a:rPr lang="x-none" sz="1400" dirty="0">
                <a:latin typeface="Times New Roman" panose="02020603050405020304" pitchFamily="18" charset="0"/>
                <a:cs typeface="Times New Roman" panose="02020603050405020304" pitchFamily="18" charset="0"/>
              </a:rPr>
              <a:t>- Websites with virtual reality application infrastructure </a:t>
            </a:r>
            <a:endParaRPr lang="x-none" sz="1400" b="1" dirty="0">
              <a:latin typeface="Times New Roman" panose="02020603050405020304" pitchFamily="18" charset="0"/>
              <a:cs typeface="Times New Roman" panose="02020603050405020304" pitchFamily="18" charset="0"/>
            </a:endParaRPr>
          </a:p>
          <a:p>
            <a:endParaRPr lang="x-none" sz="1400" dirty="0">
              <a:latin typeface="Times New Roman" panose="02020603050405020304" pitchFamily="18" charset="0"/>
              <a:cs typeface="Times New Roman" panose="02020603050405020304" pitchFamily="18" charset="0"/>
            </a:endParaRPr>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endParaRPr lang="el-GR" sz="1200" dirty="0">
              <a:latin typeface="Times New Roman" pitchFamily="18" charset="0"/>
              <a:cs typeface="Times New Roman" pitchFamily="18" charset="0"/>
            </a:endParaRPr>
          </a:p>
        </p:txBody>
      </p:sp>
      <p:pic>
        <p:nvPicPr>
          <p:cNvPr id="9" name="image32.png">
            <a:extLst>
              <a:ext uri="{FF2B5EF4-FFF2-40B4-BE49-F238E27FC236}">
                <a16:creationId xmlns:a16="http://schemas.microsoft.com/office/drawing/2014/main" xmlns="" id="{6F8915DB-7B0B-BA41-8570-540C5827CC1D}"/>
              </a:ext>
            </a:extLst>
          </p:cNvPr>
          <p:cNvPicPr/>
          <p:nvPr/>
        </p:nvPicPr>
        <p:blipFill>
          <a:blip r:embed="rId4" cstate="print"/>
          <a:srcRect/>
          <a:stretch>
            <a:fillRect/>
          </a:stretch>
        </p:blipFill>
        <p:spPr>
          <a:xfrm>
            <a:off x="4041390" y="42131"/>
            <a:ext cx="1683834" cy="947651"/>
          </a:xfrm>
          <a:prstGeom prst="rect">
            <a:avLst/>
          </a:prstGeom>
          <a:ln/>
        </p:spPr>
      </p:pic>
    </p:spTree>
    <p:extLst>
      <p:ext uri="{BB962C8B-B14F-4D97-AF65-F5344CB8AC3E}">
        <p14:creationId xmlns:p14="http://schemas.microsoft.com/office/powerpoint/2010/main" xmlns="" val="1497254335"/>
      </p:ext>
    </p:extLst>
  </p:cSld>
  <p:clrMapOvr>
    <a:masterClrMapping/>
  </p:clrMapOvr>
  <p:transition spd="slow" advTm="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 Διάγραμμα"/>
          <p:cNvGraphicFramePr/>
          <p:nvPr>
            <p:extLst>
              <p:ext uri="{D42A27DB-BD31-4B8C-83A1-F6EECF244321}">
                <p14:modId xmlns:p14="http://schemas.microsoft.com/office/powerpoint/2010/main" xmlns="" val="1965793527"/>
              </p:ext>
            </p:extLst>
          </p:nvPr>
        </p:nvGraphicFramePr>
        <p:xfrm>
          <a:off x="1817329" y="2827673"/>
          <a:ext cx="8166897" cy="1588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Image result for erasmus plus logo"/>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Εικόνα 5">
            <a:extLst>
              <a:ext uri="{FF2B5EF4-FFF2-40B4-BE49-F238E27FC236}">
                <a16:creationId xmlns:a16="http://schemas.microsoft.com/office/drawing/2014/main" xmlns="" id="{E44E07E0-F9C0-4924-BA09-7D0665819D50}"/>
              </a:ext>
            </a:extLst>
          </p:cNvPr>
          <p:cNvPicPr/>
          <p:nvPr/>
        </p:nvPicPr>
        <p:blipFill>
          <a:blip r:embed="rId8" cstate="print"/>
          <a:srcRect/>
          <a:stretch>
            <a:fillRect/>
          </a:stretch>
        </p:blipFill>
        <p:spPr bwMode="auto">
          <a:xfrm>
            <a:off x="8814475" y="57027"/>
            <a:ext cx="3160253" cy="758986"/>
          </a:xfrm>
          <a:prstGeom prst="rect">
            <a:avLst/>
          </a:prstGeom>
          <a:noFill/>
          <a:ln w="9525">
            <a:noFill/>
            <a:miter lim="800000"/>
            <a:headEnd/>
            <a:tailEnd/>
          </a:ln>
        </p:spPr>
      </p:pic>
      <p:pic>
        <p:nvPicPr>
          <p:cNvPr id="5" name="image32.png">
            <a:extLst>
              <a:ext uri="{FF2B5EF4-FFF2-40B4-BE49-F238E27FC236}">
                <a16:creationId xmlns:a16="http://schemas.microsoft.com/office/drawing/2014/main" xmlns="" id="{5B59F933-EAF7-BB43-8DDE-C01C3A0B9439}"/>
              </a:ext>
            </a:extLst>
          </p:cNvPr>
          <p:cNvPicPr/>
          <p:nvPr/>
        </p:nvPicPr>
        <p:blipFill>
          <a:blip r:embed="rId9" cstate="print"/>
          <a:srcRect/>
          <a:stretch>
            <a:fillRect/>
          </a:stretch>
        </p:blipFill>
        <p:spPr>
          <a:xfrm>
            <a:off x="3805969" y="57026"/>
            <a:ext cx="2094808" cy="1466037"/>
          </a:xfrm>
          <a:prstGeom prst="rect">
            <a:avLst/>
          </a:prstGeom>
          <a:ln/>
        </p:spPr>
      </p:pic>
      <p:pic>
        <p:nvPicPr>
          <p:cNvPr id="7" name="image2.png">
            <a:extLst>
              <a:ext uri="{FF2B5EF4-FFF2-40B4-BE49-F238E27FC236}">
                <a16:creationId xmlns:a16="http://schemas.microsoft.com/office/drawing/2014/main" xmlns="" id="{317BB2F4-318E-1641-9B99-58F6583A7107}"/>
              </a:ext>
            </a:extLst>
          </p:cNvPr>
          <p:cNvPicPr/>
          <p:nvPr/>
        </p:nvPicPr>
        <p:blipFill>
          <a:blip r:embed="rId10" cstate="print"/>
          <a:srcRect r="47816"/>
          <a:stretch>
            <a:fillRect/>
          </a:stretch>
        </p:blipFill>
        <p:spPr>
          <a:xfrm>
            <a:off x="1047404" y="1794150"/>
            <a:ext cx="1286538" cy="762436"/>
          </a:xfrm>
          <a:prstGeom prst="rect">
            <a:avLst/>
          </a:prstGeom>
          <a:ln/>
        </p:spPr>
      </p:pic>
      <p:pic>
        <p:nvPicPr>
          <p:cNvPr id="9" name="Picture 8" descr="Logo, company name&#10;&#10;Description automatically generated">
            <a:extLst>
              <a:ext uri="{FF2B5EF4-FFF2-40B4-BE49-F238E27FC236}">
                <a16:creationId xmlns:a16="http://schemas.microsoft.com/office/drawing/2014/main" xmlns="" id="{B3E49FE7-C847-E74F-B235-96C762572BF6}"/>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900613" y="1591925"/>
            <a:ext cx="1057395" cy="1057395"/>
          </a:xfrm>
          <a:prstGeom prst="rect">
            <a:avLst/>
          </a:prstGeom>
        </p:spPr>
      </p:pic>
      <p:pic>
        <p:nvPicPr>
          <p:cNvPr id="10" name="image4.png">
            <a:extLst>
              <a:ext uri="{FF2B5EF4-FFF2-40B4-BE49-F238E27FC236}">
                <a16:creationId xmlns:a16="http://schemas.microsoft.com/office/drawing/2014/main" xmlns="" id="{A40BFEA8-2223-464D-B881-68BA43FEC735}"/>
              </a:ext>
            </a:extLst>
          </p:cNvPr>
          <p:cNvPicPr/>
          <p:nvPr/>
        </p:nvPicPr>
        <p:blipFill>
          <a:blip r:embed="rId12" cstate="print"/>
          <a:srcRect/>
          <a:stretch>
            <a:fillRect/>
          </a:stretch>
        </p:blipFill>
        <p:spPr>
          <a:xfrm>
            <a:off x="852984" y="5035822"/>
            <a:ext cx="1480958" cy="708025"/>
          </a:xfrm>
          <a:prstGeom prst="rect">
            <a:avLst/>
          </a:prstGeom>
          <a:ln/>
        </p:spPr>
      </p:pic>
      <p:pic>
        <p:nvPicPr>
          <p:cNvPr id="11" name="image1.png" descr="A picture containing text&#10;&#10;Description automatically generated">
            <a:extLst>
              <a:ext uri="{FF2B5EF4-FFF2-40B4-BE49-F238E27FC236}">
                <a16:creationId xmlns:a16="http://schemas.microsoft.com/office/drawing/2014/main" xmlns="" id="{73AD62C2-D206-6849-99F4-7A8C8AEF35A4}"/>
              </a:ext>
            </a:extLst>
          </p:cNvPr>
          <p:cNvPicPr/>
          <p:nvPr/>
        </p:nvPicPr>
        <p:blipFill>
          <a:blip r:embed="rId13" cstate="print"/>
          <a:srcRect/>
          <a:stretch>
            <a:fillRect/>
          </a:stretch>
        </p:blipFill>
        <p:spPr>
          <a:xfrm>
            <a:off x="4095478" y="4981108"/>
            <a:ext cx="2626243" cy="739701"/>
          </a:xfrm>
          <a:prstGeom prst="rect">
            <a:avLst/>
          </a:prstGeom>
          <a:ln/>
        </p:spPr>
      </p:pic>
    </p:spTree>
    <p:extLst>
      <p:ext uri="{BB962C8B-B14F-4D97-AF65-F5344CB8AC3E}">
        <p14:creationId xmlns:p14="http://schemas.microsoft.com/office/powerpoint/2010/main" xmlns="" val="127724526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Υπότιτλος 2"/>
          <p:cNvSpPr>
            <a:spLocks noGrp="1"/>
          </p:cNvSpPr>
          <p:nvPr>
            <p:ph type="subTitle" idx="1"/>
          </p:nvPr>
        </p:nvSpPr>
        <p:spPr>
          <a:xfrm>
            <a:off x="182880" y="955963"/>
            <a:ext cx="9010996" cy="5835535"/>
          </a:xfrm>
        </p:spPr>
        <p:txBody>
          <a:bodyPr>
            <a:normAutofit fontScale="25000" lnSpcReduction="20000"/>
          </a:bodyPr>
          <a:lstStyle/>
          <a:p>
            <a:pPr algn="ctr"/>
            <a:endParaRPr lang="en-US" sz="8000" b="1" dirty="0">
              <a:solidFill>
                <a:srgbClr val="002060"/>
              </a:solidFill>
              <a:latin typeface="Bookman Old Style" pitchFamily="18" charset="0"/>
            </a:endParaRPr>
          </a:p>
          <a:p>
            <a:pPr algn="ctr"/>
            <a:r>
              <a:rPr lang="en-US" sz="8000" b="1" dirty="0">
                <a:solidFill>
                  <a:srgbClr val="002060"/>
                </a:solidFill>
                <a:latin typeface="Bookman Old Style" pitchFamily="18" charset="0"/>
              </a:rPr>
              <a:t>Table of Contents </a:t>
            </a:r>
          </a:p>
          <a:p>
            <a:pPr algn="ctr"/>
            <a:endParaRPr lang="bg-BG" sz="2000" b="1" dirty="0">
              <a:solidFill>
                <a:srgbClr val="002060"/>
              </a:solidFill>
              <a:latin typeface="Bookman Old Style" pitchFamily="18" charset="0"/>
            </a:endParaRPr>
          </a:p>
          <a:p>
            <a:r>
              <a:rPr lang="en-US" sz="1400" dirty="0"/>
              <a:t>       </a:t>
            </a:r>
            <a:r>
              <a:rPr lang="en-US" sz="4400" dirty="0"/>
              <a:t>INTRODUCTION: General </a:t>
            </a:r>
            <a:r>
              <a:rPr lang="en-US" sz="4200" dirty="0"/>
              <a:t>aims of the “Train the Trainer” </a:t>
            </a:r>
            <a:r>
              <a:rPr lang="en-US" sz="4200" dirty="0" err="1"/>
              <a:t>ABeyGA</a:t>
            </a:r>
            <a:r>
              <a:rPr lang="en-US" sz="4200"/>
              <a:t> guidance</a:t>
            </a:r>
          </a:p>
          <a:p>
            <a:r>
              <a:rPr lang="en-US" sz="4200"/>
              <a:t>                                 Developmental Characteristics of the focused age</a:t>
            </a:r>
          </a:p>
          <a:p>
            <a:r>
              <a:rPr lang="en-US" sz="4200"/>
              <a:t>                                 Brief presentation of the Guide</a:t>
            </a:r>
          </a:p>
          <a:p>
            <a:r>
              <a:rPr lang="el-GR" sz="800"/>
              <a:t>1 </a:t>
            </a:r>
            <a:endParaRPr lang="en-US" sz="1400"/>
          </a:p>
          <a:p>
            <a:pPr marL="742950" indent="-742950" algn="just">
              <a:lnSpc>
                <a:spcPct val="170000"/>
              </a:lnSpc>
              <a:buFont typeface="+mj-lt"/>
              <a:buAutoNum type="arabicPeriod"/>
            </a:pPr>
            <a:r>
              <a:rPr lang="x-none" sz="4400"/>
              <a:t>Education in the Arts and Education through the Arts ………………………………..…………………….…</a:t>
            </a:r>
            <a:r>
              <a:rPr lang="en-US" sz="4400"/>
              <a:t>      </a:t>
            </a:r>
            <a:r>
              <a:rPr lang="en-US" sz="4400" err="1"/>
              <a:t>PDETh</a:t>
            </a:r>
            <a:endParaRPr lang="en-US" sz="4400"/>
          </a:p>
          <a:p>
            <a:pPr marL="742950" lvl="0" indent="-742950" algn="just">
              <a:lnSpc>
                <a:spcPct val="170000"/>
              </a:lnSpc>
              <a:buFont typeface="+mj-lt"/>
              <a:buAutoNum type="arabicPeriod"/>
            </a:pPr>
            <a:r>
              <a:rPr lang="x-none" sz="4400"/>
              <a:t>Ongoing (Lifelong) Learning in Arts ……………..…………………………………………..     ESCOLA D’ ART D’ OLOT </a:t>
            </a:r>
            <a:endParaRPr lang="en-US" sz="4400"/>
          </a:p>
          <a:p>
            <a:pPr marL="342900" indent="-342900" algn="just">
              <a:lnSpc>
                <a:spcPct val="170000"/>
              </a:lnSpc>
              <a:buFont typeface="Arial" pitchFamily="34" charset="0"/>
              <a:buAutoNum type="arabicPeriod"/>
            </a:pPr>
            <a:r>
              <a:rPr lang="x-none" sz="4400"/>
              <a:t>          Active Partnerships between Schools and Art’s organizations and between Teachers, Artists and the Community     </a:t>
            </a:r>
          </a:p>
          <a:p>
            <a:pPr algn="just">
              <a:lnSpc>
                <a:spcPct val="170000"/>
              </a:lnSpc>
            </a:pPr>
            <a:r>
              <a:rPr lang="x-none" sz="4400"/>
              <a:t>                                                                        ………………………….………………………..…………. </a:t>
            </a:r>
            <a:r>
              <a:rPr lang="en-US" sz="4400"/>
              <a:t>   BLUE ROOOM INNOVATION</a:t>
            </a:r>
          </a:p>
          <a:p>
            <a:pPr algn="just">
              <a:lnSpc>
                <a:spcPct val="170000"/>
              </a:lnSpc>
            </a:pPr>
            <a:r>
              <a:rPr lang="en-US" sz="4400"/>
              <a:t>4.                  </a:t>
            </a:r>
            <a:r>
              <a:rPr lang="x-none" sz="4400"/>
              <a:t>Emphasis on collaboration within Art Workshops …………………………..…………….……………….…… OPEN UP</a:t>
            </a:r>
            <a:endParaRPr lang="el-GR" sz="4400"/>
          </a:p>
          <a:p>
            <a:pPr algn="just">
              <a:lnSpc>
                <a:spcPct val="170000"/>
              </a:lnSpc>
            </a:pPr>
            <a:r>
              <a:rPr lang="en-US" sz="4400"/>
              <a:t>5.                 </a:t>
            </a:r>
            <a:r>
              <a:rPr lang="x-none" sz="4400"/>
              <a:t>Accessibility to all …………………………………………………</a:t>
            </a:r>
            <a:r>
              <a:rPr lang="en-GB" sz="4400"/>
              <a:t> ……………….……..      INTEGRA ESCOLA JOAN XXIII</a:t>
            </a:r>
            <a:endParaRPr lang="el-GR" sz="4400"/>
          </a:p>
          <a:p>
            <a:pPr marL="742950" indent="-742950" algn="just">
              <a:lnSpc>
                <a:spcPct val="170000"/>
              </a:lnSpc>
              <a:buAutoNum type="arabicPeriod" startAt="6"/>
            </a:pPr>
            <a:r>
              <a:rPr lang="x-none" sz="4400"/>
              <a:t>Shared responsibility for Planning, Implementation, Assessment Evaluation…....</a:t>
            </a:r>
            <a:r>
              <a:rPr lang="en-US" sz="4400"/>
              <a:t> UNIVERSITY LUMIERE LYON 2</a:t>
            </a:r>
            <a:r>
              <a:rPr lang="x-none" sz="4400"/>
              <a:t> </a:t>
            </a:r>
            <a:endParaRPr lang="en-US" sz="4400"/>
          </a:p>
          <a:p>
            <a:pPr lvl="0" algn="just">
              <a:lnSpc>
                <a:spcPct val="170000"/>
              </a:lnSpc>
            </a:pPr>
            <a:r>
              <a:rPr lang="x-none" sz="4400"/>
              <a:t>7.                 Detailed strategies for Assessing, Monitoring, Evaluating and Reporting ……….…………………………….</a:t>
            </a:r>
            <a:r>
              <a:rPr lang="en-US" sz="4400"/>
              <a:t>    COAT</a:t>
            </a:r>
            <a:endParaRPr lang="el-GR" sz="4400"/>
          </a:p>
          <a:p>
            <a:pPr marL="742950" indent="-742950" algn="just">
              <a:lnSpc>
                <a:spcPct val="170000"/>
              </a:lnSpc>
              <a:buAutoNum type="arabicPeriod" startAt="8"/>
            </a:pPr>
            <a:r>
              <a:rPr lang="x-none" sz="4400"/>
              <a:t>Opportunities for Public Performance, Exhibition and/or Presentation ………………………….………………</a:t>
            </a:r>
            <a:r>
              <a:rPr lang="en-US" sz="4400"/>
              <a:t> </a:t>
            </a:r>
            <a:r>
              <a:rPr lang="en-US" sz="4400" err="1"/>
              <a:t>PDETh</a:t>
            </a:r>
            <a:endParaRPr lang="x-none" sz="4400"/>
          </a:p>
          <a:p>
            <a:pPr algn="just">
              <a:lnSpc>
                <a:spcPct val="170000"/>
              </a:lnSpc>
            </a:pPr>
            <a:r>
              <a:rPr lang="x-none" sz="4400"/>
              <a:t>                    </a:t>
            </a:r>
            <a:r>
              <a:rPr lang="en-US" sz="4400"/>
              <a:t>EPILOGUE </a:t>
            </a:r>
            <a:endParaRPr lang="el-GR" sz="4400"/>
          </a:p>
          <a:p>
            <a:pPr marL="342900" lvl="0" indent="-342900" algn="just">
              <a:lnSpc>
                <a:spcPct val="170000"/>
              </a:lnSpc>
              <a:buFont typeface="Arial" pitchFamily="34" charset="0"/>
              <a:buAutoNum type="arabicPeriod"/>
            </a:pPr>
            <a:endParaRPr lang="el-GR" sz="1400"/>
          </a:p>
          <a:p>
            <a:pPr marL="342900" indent="-342900">
              <a:buFont typeface="Arial" pitchFamily="34" charset="0"/>
              <a:buAutoNum type="arabicPeriod"/>
            </a:pPr>
            <a:endParaRPr lang="el-GR" sz="1400"/>
          </a:p>
          <a:p>
            <a:pPr marL="342900" lvl="0" indent="-342900">
              <a:buAutoNum type="arabicPeriod"/>
            </a:pPr>
            <a:endParaRPr lang="en-US" sz="1400"/>
          </a:p>
          <a:p>
            <a:pPr marL="342900" lvl="0" indent="-342900">
              <a:buAutoNum type="arabicPeriod"/>
            </a:pPr>
            <a:endParaRPr lang="el-GR" sz="1400"/>
          </a:p>
          <a:p>
            <a:r>
              <a:rPr lang="en-US" sz="1400"/>
              <a:t> </a:t>
            </a:r>
            <a:endParaRPr lang="el-GR" sz="1400"/>
          </a:p>
          <a:p>
            <a:pPr algn="ctr"/>
            <a:endParaRPr lang="el-GR" sz="1400">
              <a:solidFill>
                <a:schemeClr val="accent1">
                  <a:lumMod val="50000"/>
                </a:schemeClr>
              </a:solidFill>
              <a:latin typeface="Times New Roman" pitchFamily="18" charset="0"/>
              <a:cs typeface="Times New Roman" pitchFamily="18" charset="0"/>
            </a:endParaRPr>
          </a:p>
        </p:txBody>
      </p:sp>
      <p:pic>
        <p:nvPicPr>
          <p:cNvPr id="8" name="Picture 2" descr="Image result for erasmus plus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Εικόνα 11">
            <a:extLst>
              <a:ext uri="{FF2B5EF4-FFF2-40B4-BE49-F238E27FC236}">
                <a16:creationId xmlns:a16="http://schemas.microsoft.com/office/drawing/2014/main" xmlns="" id="{E44E07E0-F9C0-4924-BA09-7D0665819D50}"/>
              </a:ext>
            </a:extLst>
          </p:cNvPr>
          <p:cNvPicPr/>
          <p:nvPr/>
        </p:nvPicPr>
        <p:blipFill>
          <a:blip r:embed="rId3" cstate="print"/>
          <a:srcRect/>
          <a:stretch>
            <a:fillRect/>
          </a:stretch>
        </p:blipFill>
        <p:spPr bwMode="auto">
          <a:xfrm>
            <a:off x="8799869" y="66502"/>
            <a:ext cx="3160253" cy="758986"/>
          </a:xfrm>
          <a:prstGeom prst="rect">
            <a:avLst/>
          </a:prstGeom>
          <a:noFill/>
          <a:ln w="9525">
            <a:noFill/>
            <a:miter lim="800000"/>
            <a:headEnd/>
            <a:tailEnd/>
          </a:ln>
        </p:spPr>
      </p:pic>
      <p:pic>
        <p:nvPicPr>
          <p:cNvPr id="6" name="image32.png">
            <a:extLst>
              <a:ext uri="{FF2B5EF4-FFF2-40B4-BE49-F238E27FC236}">
                <a16:creationId xmlns:a16="http://schemas.microsoft.com/office/drawing/2014/main" xmlns="" id="{7B824493-99D6-D94A-AFE7-49EF1CC7B590}"/>
              </a:ext>
            </a:extLst>
          </p:cNvPr>
          <p:cNvPicPr/>
          <p:nvPr/>
        </p:nvPicPr>
        <p:blipFill>
          <a:blip r:embed="rId4" cstate="print"/>
          <a:srcRect/>
          <a:stretch>
            <a:fillRect/>
          </a:stretch>
        </p:blipFill>
        <p:spPr>
          <a:xfrm>
            <a:off x="4332180" y="0"/>
            <a:ext cx="1511059" cy="971109"/>
          </a:xfrm>
          <a:prstGeom prst="rect">
            <a:avLst/>
          </a:prstGeom>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Υπότιτλος 2"/>
          <p:cNvSpPr>
            <a:spLocks noGrp="1"/>
          </p:cNvSpPr>
          <p:nvPr>
            <p:ph type="subTitle" idx="1"/>
          </p:nvPr>
        </p:nvSpPr>
        <p:spPr>
          <a:xfrm>
            <a:off x="178420" y="1215483"/>
            <a:ext cx="10080702" cy="5429481"/>
          </a:xfrm>
        </p:spPr>
        <p:txBody>
          <a:bodyPr>
            <a:normAutofit fontScale="92500" lnSpcReduction="20000"/>
          </a:bodyPr>
          <a:lstStyle/>
          <a:p>
            <a:pPr algn="ctr"/>
            <a:r>
              <a:rPr lang="en-US" sz="1500" dirty="0">
                <a:latin typeface="Times New Roman" panose="02020603050405020304" pitchFamily="18" charset="0"/>
                <a:cs typeface="Times New Roman" pitchFamily="18" charset="0"/>
              </a:rPr>
              <a:t> INTRODUCTION: GENERAL AIMS OF THE “TRAIN THE TRAINER” </a:t>
            </a:r>
            <a:r>
              <a:rPr lang="en-US" sz="1500" dirty="0" err="1">
                <a:latin typeface="Times New Roman" panose="02020603050405020304" pitchFamily="18" charset="0"/>
                <a:cs typeface="Times New Roman" pitchFamily="18" charset="0"/>
              </a:rPr>
              <a:t>ABeyGA</a:t>
            </a:r>
            <a:r>
              <a:rPr lang="en-US" sz="1500" dirty="0">
                <a:latin typeface="Times New Roman" panose="02020603050405020304" pitchFamily="18" charset="0"/>
                <a:cs typeface="Times New Roman" pitchFamily="18" charset="0"/>
              </a:rPr>
              <a:t> GUIDANCE</a:t>
            </a:r>
          </a:p>
          <a:p>
            <a:pPr algn="ctr"/>
            <a:endParaRPr lang="bg-BG" sz="1500" b="1" dirty="0">
              <a:solidFill>
                <a:srgbClr val="002060"/>
              </a:solidFill>
              <a:latin typeface="Times New Roman" panose="02020603050405020304" pitchFamily="18" charset="0"/>
              <a:cs typeface="Times New Roman" pitchFamily="18" charset="0"/>
            </a:endParaRPr>
          </a:p>
          <a:p>
            <a:r>
              <a:rPr lang="en-US" sz="1500" dirty="0">
                <a:latin typeface="Times New Roman" panose="02020603050405020304" pitchFamily="18" charset="0"/>
                <a:cs typeface="Times New Roman" panose="02020603050405020304" pitchFamily="18" charset="0"/>
              </a:rPr>
              <a:t>        </a:t>
            </a:r>
            <a:endParaRPr lang="el-GR" sz="1500" dirty="0">
              <a:latin typeface="Times New Roman" panose="02020603050405020304" pitchFamily="18" charset="0"/>
              <a:cs typeface="Times New Roman" panose="02020603050405020304" pitchFamily="18" charset="0"/>
            </a:endParaRPr>
          </a:p>
          <a:p>
            <a:pPr marL="342900" indent="-342900" algn="just">
              <a:buAutoNum type="arabicPeriod"/>
            </a:pPr>
            <a:r>
              <a:rPr lang="en-US" sz="1500" dirty="0">
                <a:latin typeface="Times New Roman" pitchFamily="18" charset="0"/>
                <a:cs typeface="Times New Roman" pitchFamily="18" charset="0"/>
              </a:rPr>
              <a:t>To design, offer and evaluate different activities/approaches/methods to art creations including some alternative and innovative ways to create art or to participate in</a:t>
            </a:r>
          </a:p>
          <a:p>
            <a:pPr algn="just"/>
            <a:endParaRPr lang="en-US" sz="1500" dirty="0">
              <a:latin typeface="Times New Roman" pitchFamily="18" charset="0"/>
              <a:cs typeface="Times New Roman" pitchFamily="18" charset="0"/>
            </a:endParaRPr>
          </a:p>
          <a:p>
            <a:pPr marL="342900" indent="-342900" algn="just">
              <a:buAutoNum type="arabicPeriod"/>
            </a:pPr>
            <a:r>
              <a:rPr lang="en-US" sz="1500" dirty="0">
                <a:latin typeface="Times New Roman" pitchFamily="18" charset="0"/>
                <a:cs typeface="Times New Roman" pitchFamily="18" charset="0"/>
              </a:rPr>
              <a:t>To involve all the senses</a:t>
            </a:r>
          </a:p>
          <a:p>
            <a:pPr marL="342900" indent="-342900" algn="just">
              <a:buFont typeface="+mj-lt"/>
              <a:buAutoNum type="arabicPeriod"/>
            </a:pPr>
            <a:endParaRPr lang="en-US" sz="1500" dirty="0">
              <a:latin typeface="Times New Roman" pitchFamily="18" charset="0"/>
              <a:cs typeface="Times New Roman" pitchFamily="18" charset="0"/>
            </a:endParaRPr>
          </a:p>
          <a:p>
            <a:pPr marL="342900" indent="-342900" algn="just">
              <a:buAutoNum type="arabicPeriod"/>
            </a:pPr>
            <a:r>
              <a:rPr lang="en-US" sz="1500" dirty="0">
                <a:latin typeface="Times New Roman" pitchFamily="18" charset="0"/>
                <a:cs typeface="Times New Roman" pitchFamily="18" charset="0"/>
              </a:rPr>
              <a:t>To utilize not only the school context but also the art workshops and all cultural environments such as museums, cultural centers, galleries, social work organizations, youth organizations etc.</a:t>
            </a:r>
          </a:p>
          <a:p>
            <a:pPr marL="342900" indent="-342900" algn="just">
              <a:buFont typeface="+mj-lt"/>
              <a:buAutoNum type="arabicPeriod"/>
            </a:pPr>
            <a:endParaRPr lang="en-US" sz="1500" dirty="0">
              <a:latin typeface="Times New Roman" pitchFamily="18" charset="0"/>
              <a:cs typeface="Times New Roman" pitchFamily="18" charset="0"/>
            </a:endParaRPr>
          </a:p>
          <a:p>
            <a:pPr marL="342900" indent="-342900" algn="just">
              <a:buAutoNum type="arabicPeriod"/>
            </a:pPr>
            <a:r>
              <a:rPr lang="en-US" sz="1500" dirty="0">
                <a:latin typeface="Times New Roman" pitchFamily="18" charset="0"/>
                <a:cs typeface="Times New Roman" pitchFamily="18" charset="0"/>
              </a:rPr>
              <a:t> To support art teachers, educators, youth trainers or youth workers in their process to organize art activities in the formal and non-formal environment as well as young learners (especially with SEND) increasing their abilities and encouraging at the same time their school and social inclusion</a:t>
            </a:r>
          </a:p>
          <a:p>
            <a:pPr marL="342900" indent="-342900" algn="just">
              <a:buFont typeface="+mj-lt"/>
              <a:buAutoNum type="arabicPeriod"/>
            </a:pPr>
            <a:endParaRPr lang="en-US" sz="1500" dirty="0">
              <a:latin typeface="Times New Roman" pitchFamily="18" charset="0"/>
              <a:cs typeface="Times New Roman" pitchFamily="18" charset="0"/>
            </a:endParaRPr>
          </a:p>
          <a:p>
            <a:pPr marL="342900" indent="-342900" algn="just">
              <a:buAutoNum type="arabicPeriod"/>
            </a:pPr>
            <a:r>
              <a:rPr lang="en-US" sz="1500" dirty="0">
                <a:latin typeface="Times New Roman" pitchFamily="18" charset="0"/>
                <a:cs typeface="Times New Roman" pitchFamily="18" charset="0"/>
              </a:rPr>
              <a:t> To develop the personal and professional development of the trainers so as to respond more efficiently to the demands of their social role, as parents, teachers, and professionals</a:t>
            </a:r>
          </a:p>
          <a:p>
            <a:pPr marL="342900" indent="-342900" algn="just">
              <a:buFont typeface="+mj-lt"/>
              <a:buAutoNum type="arabicPeriod"/>
            </a:pPr>
            <a:endParaRPr lang="en-US" sz="1500" dirty="0">
              <a:latin typeface="Times New Roman" pitchFamily="18" charset="0"/>
              <a:cs typeface="Times New Roman" pitchFamily="18" charset="0"/>
            </a:endParaRPr>
          </a:p>
          <a:p>
            <a:pPr marL="342900" indent="-342900" algn="just">
              <a:buAutoNum type="arabicPeriod"/>
            </a:pPr>
            <a:r>
              <a:rPr lang="en-US" sz="1500" dirty="0">
                <a:latin typeface="Times New Roman" pitchFamily="18" charset="0"/>
                <a:cs typeface="Times New Roman" pitchFamily="18" charset="0"/>
              </a:rPr>
              <a:t> To develop the learning skills and the empowerment of social- emotional abilities, self- expression and creativity of the young (especially with SEND) in order to be included in their social and cultural environment</a:t>
            </a:r>
            <a:endParaRPr lang="el-GR" sz="1500" dirty="0">
              <a:latin typeface="Times New Roman" panose="02020603050405020304" pitchFamily="18" charset="0"/>
              <a:cs typeface="Times New Roman" pitchFamily="18" charset="0"/>
            </a:endParaRPr>
          </a:p>
          <a:p>
            <a:pPr marL="342900" lvl="0" indent="-342900">
              <a:buFont typeface="Arial" pitchFamily="34" charset="0"/>
              <a:buAutoNum type="arabicPeriod"/>
            </a:pPr>
            <a:endParaRPr lang="el-GR" sz="1400" dirty="0"/>
          </a:p>
          <a:p>
            <a:pPr marL="342900" indent="-342900">
              <a:buFont typeface="Arial" pitchFamily="34" charset="0"/>
              <a:buAutoNum type="arabicPeriod"/>
            </a:pPr>
            <a:endParaRPr lang="el-GR" sz="1400" dirty="0"/>
          </a:p>
          <a:p>
            <a:pPr marL="342900" lvl="0" indent="-342900">
              <a:buAutoNum type="arabicPeriod"/>
            </a:pPr>
            <a:endParaRPr lang="en-US" sz="1400" dirty="0"/>
          </a:p>
          <a:p>
            <a:endParaRPr lang="el-GR" sz="1400" dirty="0"/>
          </a:p>
          <a:p>
            <a:pPr algn="ctr"/>
            <a:endParaRPr lang="el-GR" sz="1400" dirty="0">
              <a:solidFill>
                <a:schemeClr val="accent1">
                  <a:lumMod val="50000"/>
                </a:schemeClr>
              </a:solidFill>
              <a:latin typeface="Times New Roman" pitchFamily="18" charset="0"/>
              <a:cs typeface="Times New Roman" pitchFamily="18" charset="0"/>
            </a:endParaRPr>
          </a:p>
        </p:txBody>
      </p:sp>
      <p:pic>
        <p:nvPicPr>
          <p:cNvPr id="8" name="Picture 2" descr="Image result for erasmus plus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Εικόνα 11">
            <a:extLst>
              <a:ext uri="{FF2B5EF4-FFF2-40B4-BE49-F238E27FC236}">
                <a16:creationId xmlns:a16="http://schemas.microsoft.com/office/drawing/2014/main" xmlns="" id="{E44E07E0-F9C0-4924-BA09-7D0665819D50}"/>
              </a:ext>
            </a:extLst>
          </p:cNvPr>
          <p:cNvPicPr/>
          <p:nvPr/>
        </p:nvPicPr>
        <p:blipFill>
          <a:blip r:embed="rId3" cstate="print"/>
          <a:srcRect/>
          <a:stretch>
            <a:fillRect/>
          </a:stretch>
        </p:blipFill>
        <p:spPr bwMode="auto">
          <a:xfrm>
            <a:off x="8840688" y="42131"/>
            <a:ext cx="3160253" cy="758986"/>
          </a:xfrm>
          <a:prstGeom prst="rect">
            <a:avLst/>
          </a:prstGeom>
          <a:noFill/>
          <a:ln w="9525">
            <a:noFill/>
            <a:miter lim="800000"/>
            <a:headEnd/>
            <a:tailEnd/>
          </a:ln>
        </p:spPr>
      </p:pic>
      <p:pic>
        <p:nvPicPr>
          <p:cNvPr id="6" name="image32.png">
            <a:extLst>
              <a:ext uri="{FF2B5EF4-FFF2-40B4-BE49-F238E27FC236}">
                <a16:creationId xmlns:a16="http://schemas.microsoft.com/office/drawing/2014/main" xmlns="" id="{F984A9C9-482D-1B4C-B527-75C77A51C492}"/>
              </a:ext>
            </a:extLst>
          </p:cNvPr>
          <p:cNvPicPr/>
          <p:nvPr/>
        </p:nvPicPr>
        <p:blipFill>
          <a:blip r:embed="rId4" cstate="print"/>
          <a:srcRect/>
          <a:stretch>
            <a:fillRect/>
          </a:stretch>
        </p:blipFill>
        <p:spPr>
          <a:xfrm>
            <a:off x="4081346" y="0"/>
            <a:ext cx="1683834" cy="947651"/>
          </a:xfrm>
          <a:prstGeom prst="rect">
            <a:avLst/>
          </a:prstGeom>
          <a:ln/>
        </p:spPr>
      </p:pic>
    </p:spTree>
    <p:extLst>
      <p:ext uri="{BB962C8B-B14F-4D97-AF65-F5344CB8AC3E}">
        <p14:creationId xmlns:p14="http://schemas.microsoft.com/office/powerpoint/2010/main" xmlns="" val="33613946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165400" y="871946"/>
            <a:ext cx="9558019" cy="915904"/>
          </a:xfrm>
        </p:spPr>
        <p:txBody>
          <a:bodyPr>
            <a:normAutofit/>
          </a:bodyPr>
          <a:lstStyle/>
          <a:p>
            <a:pPr algn="ctr"/>
            <a:r>
              <a:rPr lang="en-US" sz="1400" b="1" dirty="0">
                <a:latin typeface="Times New Roman" panose="02020603050405020304" pitchFamily="18" charset="0"/>
                <a:cs typeface="Times New Roman" panose="02020603050405020304" pitchFamily="18" charset="0"/>
              </a:rPr>
              <a:t>Developmental Characteristics of the focused ages</a:t>
            </a:r>
            <a:br>
              <a:rPr lang="en-US" sz="1400" b="1" dirty="0">
                <a:latin typeface="Times New Roman" panose="02020603050405020304" pitchFamily="18" charset="0"/>
                <a:cs typeface="Times New Roman" panose="02020603050405020304" pitchFamily="18" charset="0"/>
              </a:rPr>
            </a:br>
            <a:r>
              <a:rPr lang="el-GR" sz="1400" b="1" dirty="0">
                <a:latin typeface="Times New Roman" panose="02020603050405020304" pitchFamily="18" charset="0"/>
                <a:cs typeface="Times New Roman" panose="02020603050405020304" pitchFamily="18" charset="0"/>
              </a:rPr>
              <a:t/>
            </a:r>
            <a:br>
              <a:rPr lang="el-GR" sz="1400" b="1"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 adolescents (middle school and high school students) and ERLY adults  </a:t>
            </a:r>
            <a:endParaRPr lang="el-GR" sz="1400" b="1" dirty="0">
              <a:latin typeface="Times New Roman" panose="02020603050405020304" pitchFamily="18" charset="0"/>
              <a:cs typeface="Times New Roman" panose="02020603050405020304" pitchFamily="18" charset="0"/>
            </a:endParaRPr>
          </a:p>
        </p:txBody>
      </p:sp>
      <p:pic>
        <p:nvPicPr>
          <p:cNvPr id="6" name="Picture 2" descr="Image result for erasmus plus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986743" cy="84324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Εικόνα 6">
            <a:extLst>
              <a:ext uri="{FF2B5EF4-FFF2-40B4-BE49-F238E27FC236}">
                <a16:creationId xmlns:a16="http://schemas.microsoft.com/office/drawing/2014/main" xmlns="" id="{E44E07E0-F9C0-4924-BA09-7D0665819D50}"/>
              </a:ext>
            </a:extLst>
          </p:cNvPr>
          <p:cNvPicPr/>
          <p:nvPr/>
        </p:nvPicPr>
        <p:blipFill>
          <a:blip r:embed="rId3" cstate="print"/>
          <a:srcRect/>
          <a:stretch>
            <a:fillRect/>
          </a:stretch>
        </p:blipFill>
        <p:spPr bwMode="auto">
          <a:xfrm>
            <a:off x="8816762" y="7055"/>
            <a:ext cx="3160253" cy="758986"/>
          </a:xfrm>
          <a:prstGeom prst="rect">
            <a:avLst/>
          </a:prstGeom>
          <a:noFill/>
          <a:ln w="9525">
            <a:noFill/>
            <a:miter lim="800000"/>
            <a:headEnd/>
            <a:tailEnd/>
          </a:ln>
        </p:spPr>
      </p:pic>
      <p:grpSp>
        <p:nvGrpSpPr>
          <p:cNvPr id="8" name="Ομάδα 7"/>
          <p:cNvGrpSpPr/>
          <p:nvPr/>
        </p:nvGrpSpPr>
        <p:grpSpPr>
          <a:xfrm>
            <a:off x="556953" y="4821382"/>
            <a:ext cx="3173524" cy="1906056"/>
            <a:chOff x="366210" y="2717808"/>
            <a:chExt cx="2991196" cy="1834138"/>
          </a:xfrm>
        </p:grpSpPr>
        <p:sp>
          <p:nvSpPr>
            <p:cNvPr id="15" name="Εξάγωνο 14"/>
            <p:cNvSpPr/>
            <p:nvPr/>
          </p:nvSpPr>
          <p:spPr>
            <a:xfrm rot="5400000">
              <a:off x="944739" y="2139279"/>
              <a:ext cx="1834138" cy="2991196"/>
            </a:xfrm>
            <a:prstGeom prst="hexagon">
              <a:avLst>
                <a:gd name="adj" fmla="val 25000"/>
                <a:gd name="vf" fmla="val 115470"/>
              </a:avLst>
            </a:prstGeom>
          </p:spPr>
          <p:style>
            <a:lnRef idx="0">
              <a:schemeClr val="accent3">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6" name="Εξάγωνο 4"/>
            <p:cNvSpPr/>
            <p:nvPr/>
          </p:nvSpPr>
          <p:spPr>
            <a:xfrm>
              <a:off x="366210" y="3023498"/>
              <a:ext cx="2773826" cy="1222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400" b="1" kern="1200" dirty="0">
                  <a:latin typeface="Times New Roman" pitchFamily="18" charset="0"/>
                  <a:cs typeface="Times New Roman" pitchFamily="18" charset="0"/>
                </a:rPr>
                <a:t>3. By early adulthood individuals have a particular “frame-of-reference” from which they understand themselves and their relationship to the world (Mezirow, 2000).  </a:t>
              </a:r>
              <a:endParaRPr lang="el-GR" sz="1400" b="1" kern="1200" dirty="0">
                <a:latin typeface="Times New Roman" pitchFamily="18" charset="0"/>
                <a:cs typeface="Times New Roman" pitchFamily="18" charset="0"/>
              </a:endParaRPr>
            </a:p>
          </p:txBody>
        </p:sp>
      </p:grpSp>
      <p:grpSp>
        <p:nvGrpSpPr>
          <p:cNvPr id="9" name="Ομάδα 8"/>
          <p:cNvGrpSpPr/>
          <p:nvPr/>
        </p:nvGrpSpPr>
        <p:grpSpPr>
          <a:xfrm>
            <a:off x="602275" y="3300153"/>
            <a:ext cx="2897582" cy="1451187"/>
            <a:chOff x="453623" y="1343503"/>
            <a:chExt cx="2897582" cy="1284377"/>
          </a:xfrm>
        </p:grpSpPr>
        <p:sp>
          <p:nvSpPr>
            <p:cNvPr id="13" name="Εξάγωνο 12"/>
            <p:cNvSpPr/>
            <p:nvPr/>
          </p:nvSpPr>
          <p:spPr>
            <a:xfrm rot="5400000">
              <a:off x="1308342" y="585018"/>
              <a:ext cx="1284377" cy="2801348"/>
            </a:xfrm>
            <a:prstGeom prst="hexagon">
              <a:avLst>
                <a:gd name="adj" fmla="val 25000"/>
                <a:gd name="vf" fmla="val 115470"/>
              </a:avLst>
            </a:prstGeom>
          </p:spPr>
          <p:style>
            <a:lnRef idx="0">
              <a:schemeClr val="accent3">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4" name="Εξάγωνο 6"/>
            <p:cNvSpPr/>
            <p:nvPr/>
          </p:nvSpPr>
          <p:spPr>
            <a:xfrm>
              <a:off x="453623" y="1557566"/>
              <a:ext cx="2897582" cy="8562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400" b="1" kern="1200" dirty="0">
                  <a:latin typeface="Times New Roman" pitchFamily="18" charset="0"/>
                  <a:cs typeface="Times New Roman" pitchFamily="18" charset="0"/>
                </a:rPr>
                <a:t>2. They might be able to reflect critically on their own beliefs in addition to reflecting critically on the values of others (Mezirow, 2000)</a:t>
              </a:r>
              <a:endParaRPr lang="el-GR" sz="1400" b="1" kern="1200" dirty="0">
                <a:latin typeface="Times New Roman" pitchFamily="18" charset="0"/>
                <a:cs typeface="Times New Roman" pitchFamily="18" charset="0"/>
              </a:endParaRPr>
            </a:p>
          </p:txBody>
        </p:sp>
      </p:grpSp>
      <p:grpSp>
        <p:nvGrpSpPr>
          <p:cNvPr id="10" name="Ομάδα 9"/>
          <p:cNvGrpSpPr/>
          <p:nvPr/>
        </p:nvGrpSpPr>
        <p:grpSpPr>
          <a:xfrm>
            <a:off x="665018" y="1767610"/>
            <a:ext cx="2834839" cy="1453279"/>
            <a:chOff x="683093" y="0"/>
            <a:chExt cx="2834839" cy="1453279"/>
          </a:xfrm>
        </p:grpSpPr>
        <p:sp>
          <p:nvSpPr>
            <p:cNvPr id="11" name="Εξάγωνο 10"/>
            <p:cNvSpPr/>
            <p:nvPr/>
          </p:nvSpPr>
          <p:spPr>
            <a:xfrm rot="5400000">
              <a:off x="1373873" y="-690780"/>
              <a:ext cx="1453279" cy="2834839"/>
            </a:xfrm>
            <a:prstGeom prst="hexagon">
              <a:avLst>
                <a:gd name="adj" fmla="val 25000"/>
                <a:gd name="vf" fmla="val 115470"/>
              </a:avLst>
            </a:prstGeom>
          </p:spPr>
          <p:style>
            <a:lnRef idx="0">
              <a:schemeClr val="accent3">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2" name="Εξάγωνο 8"/>
            <p:cNvSpPr/>
            <p:nvPr/>
          </p:nvSpPr>
          <p:spPr>
            <a:xfrm>
              <a:off x="716584" y="242213"/>
              <a:ext cx="2328876" cy="968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1400" b="1" kern="1200" dirty="0">
                  <a:latin typeface="Times New Roman" panose="02020603050405020304" pitchFamily="18" charset="0"/>
                  <a:cs typeface="Times New Roman" pitchFamily="18" charset="0"/>
                </a:rPr>
                <a:t>1. The students of these ages might be thought of as both “late adolescents” and “young adults” (Skipper, 2005). </a:t>
              </a:r>
              <a:endParaRPr lang="el-GR" sz="1400" b="1" kern="1200" dirty="0">
                <a:latin typeface="Times New Roman" panose="02020603050405020304" pitchFamily="18" charset="0"/>
                <a:cs typeface="Times New Roman" pitchFamily="18" charset="0"/>
              </a:endParaRPr>
            </a:p>
          </p:txBody>
        </p:sp>
      </p:grpSp>
      <p:grpSp>
        <p:nvGrpSpPr>
          <p:cNvPr id="17" name="Ομάδα 16"/>
          <p:cNvGrpSpPr/>
          <p:nvPr/>
        </p:nvGrpSpPr>
        <p:grpSpPr>
          <a:xfrm>
            <a:off x="4003472" y="1770930"/>
            <a:ext cx="3697378" cy="2346382"/>
            <a:chOff x="549857" y="1343503"/>
            <a:chExt cx="2801348" cy="1284377"/>
          </a:xfrm>
        </p:grpSpPr>
        <p:sp>
          <p:nvSpPr>
            <p:cNvPr id="18" name="Εξάγωνο 17"/>
            <p:cNvSpPr/>
            <p:nvPr/>
          </p:nvSpPr>
          <p:spPr>
            <a:xfrm rot="5400000">
              <a:off x="1308342" y="585018"/>
              <a:ext cx="1284377" cy="2801348"/>
            </a:xfrm>
            <a:prstGeom prst="hexagon">
              <a:avLst>
                <a:gd name="adj" fmla="val 25000"/>
                <a:gd name="vf" fmla="val 115470"/>
              </a:avLst>
            </a:prstGeom>
          </p:spPr>
          <p:style>
            <a:lnRef idx="0">
              <a:schemeClr val="accent3">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9" name="Εξάγωνο 6"/>
            <p:cNvSpPr/>
            <p:nvPr/>
          </p:nvSpPr>
          <p:spPr>
            <a:xfrm>
              <a:off x="620639" y="1557566"/>
              <a:ext cx="2370784" cy="916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400" b="1" dirty="0">
                  <a:latin typeface="Times New Roman" pitchFamily="18" charset="0"/>
                  <a:cs typeface="Times New Roman" pitchFamily="18" charset="0"/>
                </a:rPr>
                <a:t>4. Mentors initially must work with the adolescents initial meaning – making balance and then challenge them at an appropriate time with an appropriate response being supportive to the adolescents’  “evolutionary passage,” or transformational change, brought on by the challenge (Kroger, 2004, p. 188).</a:t>
              </a:r>
              <a:endParaRPr lang="el-GR" sz="1400" b="1" kern="1200" dirty="0">
                <a:latin typeface="Times New Roman" pitchFamily="18" charset="0"/>
                <a:cs typeface="Times New Roman" pitchFamily="18" charset="0"/>
              </a:endParaRPr>
            </a:p>
          </p:txBody>
        </p:sp>
      </p:grpSp>
      <p:sp>
        <p:nvSpPr>
          <p:cNvPr id="22" name="Εξάγωνο 21"/>
          <p:cNvSpPr/>
          <p:nvPr/>
        </p:nvSpPr>
        <p:spPr>
          <a:xfrm>
            <a:off x="8297886" y="1969732"/>
            <a:ext cx="3291839" cy="1775018"/>
          </a:xfrm>
          <a:prstGeom prst="hexagon">
            <a:avLst>
              <a:gd name="adj" fmla="val 25000"/>
              <a:gd name="vf" fmla="val 115470"/>
            </a:avLst>
          </a:prstGeom>
        </p:spPr>
        <p:style>
          <a:lnRef idx="0">
            <a:schemeClr val="accent3">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a:lstStyle/>
          <a:p>
            <a:r>
              <a:rPr lang="en-US" sz="1400" b="1" dirty="0">
                <a:latin typeface="Times New Roman" pitchFamily="18" charset="0"/>
                <a:cs typeface="Times New Roman" pitchFamily="18" charset="0"/>
              </a:rPr>
              <a:t>6. Adults seem best able to reconsider their personal beliefs and assumptions, if they have a place to be self- reflective, think critically and have a dialogue with trusted others (</a:t>
            </a:r>
            <a:r>
              <a:rPr lang="en-US" sz="1400" b="1" dirty="0" err="1">
                <a:latin typeface="Times New Roman" pitchFamily="18" charset="0"/>
                <a:cs typeface="Times New Roman" pitchFamily="18" charset="0"/>
              </a:rPr>
              <a:t>Merizow</a:t>
            </a:r>
            <a:r>
              <a:rPr lang="en-US" sz="1400" b="1" dirty="0">
                <a:latin typeface="Times New Roman" pitchFamily="18" charset="0"/>
                <a:cs typeface="Times New Roman" pitchFamily="18" charset="0"/>
              </a:rPr>
              <a:t>, 2000)  </a:t>
            </a:r>
            <a:endParaRPr lang="el-GR" sz="1400" b="1" dirty="0">
              <a:latin typeface="Times New Roman" pitchFamily="18" charset="0"/>
              <a:cs typeface="Times New Roman" pitchFamily="18" charset="0"/>
            </a:endParaRPr>
          </a:p>
        </p:txBody>
      </p:sp>
      <p:grpSp>
        <p:nvGrpSpPr>
          <p:cNvPr id="34" name="Ομάδα 33"/>
          <p:cNvGrpSpPr/>
          <p:nvPr/>
        </p:nvGrpSpPr>
        <p:grpSpPr>
          <a:xfrm>
            <a:off x="7700849" y="4461009"/>
            <a:ext cx="4084225" cy="2041121"/>
            <a:chOff x="158918" y="2815380"/>
            <a:chExt cx="3105544" cy="1605472"/>
          </a:xfrm>
        </p:grpSpPr>
        <p:sp>
          <p:nvSpPr>
            <p:cNvPr id="35" name="Εξάγωνο 34"/>
            <p:cNvSpPr/>
            <p:nvPr/>
          </p:nvSpPr>
          <p:spPr>
            <a:xfrm>
              <a:off x="158918" y="2815380"/>
              <a:ext cx="3105544" cy="1605472"/>
            </a:xfrm>
            <a:prstGeom prst="hexagon">
              <a:avLst>
                <a:gd name="adj" fmla="val 25000"/>
                <a:gd name="vf" fmla="val 115470"/>
              </a:avLst>
            </a:prstGeom>
          </p:spPr>
          <p:style>
            <a:lnRef idx="0">
              <a:schemeClr val="accent3">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a:lstStyle/>
            <a:p>
              <a:r>
                <a:rPr lang="en-US" sz="1400" b="1" dirty="0">
                  <a:latin typeface="Times New Roman" pitchFamily="18" charset="0"/>
                  <a:cs typeface="Times New Roman" pitchFamily="18" charset="0"/>
                </a:rPr>
                <a:t>7. An imaginative response reflecting adult transformative learning is most often expressed trough language, but might also be presented as motion, color, texture, aesthetic or kinesthetic experiences for which language is unnecessary  (</a:t>
              </a:r>
              <a:r>
                <a:rPr lang="en-US" sz="1400" b="1" dirty="0" err="1">
                  <a:latin typeface="Times New Roman" pitchFamily="18" charset="0"/>
                  <a:cs typeface="Times New Roman" pitchFamily="18" charset="0"/>
                </a:rPr>
                <a:t>Merizow</a:t>
              </a:r>
              <a:r>
                <a:rPr lang="en-US" sz="1400" b="1" dirty="0">
                  <a:latin typeface="Times New Roman" pitchFamily="18" charset="0"/>
                  <a:cs typeface="Times New Roman" pitchFamily="18" charset="0"/>
                </a:rPr>
                <a:t>, 2000) </a:t>
              </a:r>
              <a:endParaRPr lang="el-GR" sz="1400" b="1" dirty="0">
                <a:latin typeface="Times New Roman" pitchFamily="18" charset="0"/>
                <a:cs typeface="Times New Roman" pitchFamily="18" charset="0"/>
              </a:endParaRPr>
            </a:p>
          </p:txBody>
        </p:sp>
        <p:sp>
          <p:nvSpPr>
            <p:cNvPr id="36" name="Εξάγωνο 4"/>
            <p:cNvSpPr/>
            <p:nvPr/>
          </p:nvSpPr>
          <p:spPr>
            <a:xfrm>
              <a:off x="864743" y="3023498"/>
              <a:ext cx="1994130" cy="1222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l-GR" sz="1200" b="1" kern="1200">
                <a:latin typeface="Times New Roman" pitchFamily="18" charset="0"/>
                <a:cs typeface="Times New Roman" pitchFamily="18" charset="0"/>
              </a:endParaRPr>
            </a:p>
          </p:txBody>
        </p:sp>
      </p:grpSp>
      <p:sp>
        <p:nvSpPr>
          <p:cNvPr id="39" name="Ορθογώνιο 38"/>
          <p:cNvSpPr/>
          <p:nvPr/>
        </p:nvSpPr>
        <p:spPr>
          <a:xfrm>
            <a:off x="3048000" y="2828836"/>
            <a:ext cx="6096000" cy="369332"/>
          </a:xfrm>
          <a:prstGeom prst="rect">
            <a:avLst/>
          </a:prstGeom>
        </p:spPr>
        <p:txBody>
          <a:bodyPr>
            <a:spAutoFit/>
          </a:bodyPr>
          <a:lstStyle/>
          <a:p>
            <a:endParaRPr lang="el-GR"/>
          </a:p>
        </p:txBody>
      </p:sp>
      <p:grpSp>
        <p:nvGrpSpPr>
          <p:cNvPr id="40" name="Ομάδα 39"/>
          <p:cNvGrpSpPr/>
          <p:nvPr/>
        </p:nvGrpSpPr>
        <p:grpSpPr>
          <a:xfrm>
            <a:off x="4003471" y="4545784"/>
            <a:ext cx="3102279" cy="2262934"/>
            <a:chOff x="126986" y="1421708"/>
            <a:chExt cx="3371505" cy="1162170"/>
          </a:xfrm>
        </p:grpSpPr>
        <p:sp>
          <p:nvSpPr>
            <p:cNvPr id="41" name="Εξάγωνο 40"/>
            <p:cNvSpPr/>
            <p:nvPr/>
          </p:nvSpPr>
          <p:spPr>
            <a:xfrm>
              <a:off x="126986" y="1421708"/>
              <a:ext cx="3371505" cy="1162170"/>
            </a:xfrm>
            <a:prstGeom prst="hexagon">
              <a:avLst>
                <a:gd name="adj" fmla="val 25000"/>
                <a:gd name="vf" fmla="val 115470"/>
              </a:avLst>
            </a:prstGeom>
          </p:spPr>
          <p:style>
            <a:lnRef idx="0">
              <a:schemeClr val="accent3">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a:lstStyle/>
            <a:p>
              <a:r>
                <a:rPr lang="en-US" sz="1400" b="1" dirty="0">
                  <a:latin typeface="Times New Roman" pitchFamily="18" charset="0"/>
                  <a:cs typeface="Times New Roman" pitchFamily="18" charset="0"/>
                </a:rPr>
                <a:t>5. In fact the central purpose of a college studio art education appears to be in </a:t>
              </a:r>
              <a:r>
                <a:rPr lang="en-US" sz="1400" dirty="0">
                  <a:latin typeface="Times New Roman" pitchFamily="18" charset="0"/>
                  <a:cs typeface="Times New Roman" pitchFamily="18" charset="0"/>
                </a:rPr>
                <a:t> </a:t>
              </a:r>
              <a:r>
                <a:rPr lang="en-US" sz="1400" b="1" dirty="0">
                  <a:latin typeface="Times New Roman" pitchFamily="18" charset="0"/>
                  <a:cs typeface="Times New Roman" pitchFamily="18" charset="0"/>
                </a:rPr>
                <a:t>furthering personal development (</a:t>
              </a:r>
              <a:r>
                <a:rPr lang="en-US" sz="1400" b="1" dirty="0" err="1">
                  <a:latin typeface="Times New Roman" pitchFamily="18" charset="0"/>
                  <a:cs typeface="Times New Roman" pitchFamily="18" charset="0"/>
                </a:rPr>
                <a:t>Bekkala</a:t>
              </a:r>
              <a:r>
                <a:rPr lang="en-US" sz="1400" b="1" dirty="0">
                  <a:latin typeface="Times New Roman" pitchFamily="18" charset="0"/>
                  <a:cs typeface="Times New Roman" pitchFamily="18" charset="0"/>
                </a:rPr>
                <a:t>, 1999; Madge &amp; </a:t>
              </a:r>
              <a:r>
                <a:rPr lang="en-US" sz="1400" b="1" dirty="0" err="1">
                  <a:latin typeface="Times New Roman" pitchFamily="18" charset="0"/>
                  <a:cs typeface="Times New Roman" pitchFamily="18" charset="0"/>
                </a:rPr>
                <a:t>Weinbeger</a:t>
              </a:r>
              <a:r>
                <a:rPr lang="en-US" sz="1400" b="1" dirty="0">
                  <a:latin typeface="Times New Roman" pitchFamily="18" charset="0"/>
                  <a:cs typeface="Times New Roman" pitchFamily="18" charset="0"/>
                </a:rPr>
                <a:t>, 1973)</a:t>
              </a:r>
              <a:endParaRPr lang="el-GR" sz="1400" b="1" dirty="0">
                <a:latin typeface="Times New Roman" pitchFamily="18" charset="0"/>
                <a:cs typeface="Times New Roman" pitchFamily="18" charset="0"/>
              </a:endParaRPr>
            </a:p>
          </p:txBody>
        </p:sp>
        <p:sp>
          <p:nvSpPr>
            <p:cNvPr id="42" name="Εξάγωνο 6"/>
            <p:cNvSpPr/>
            <p:nvPr/>
          </p:nvSpPr>
          <p:spPr>
            <a:xfrm>
              <a:off x="1016748" y="1557566"/>
              <a:ext cx="1867566" cy="8562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l-GR" sz="1200" b="1" kern="1200">
                <a:latin typeface="Times New Roman" pitchFamily="18" charset="0"/>
                <a:cs typeface="Times New Roman" pitchFamily="18" charset="0"/>
              </a:endParaRPr>
            </a:p>
          </p:txBody>
        </p:sp>
      </p:grpSp>
      <p:pic>
        <p:nvPicPr>
          <p:cNvPr id="27" name="image32.png">
            <a:extLst>
              <a:ext uri="{FF2B5EF4-FFF2-40B4-BE49-F238E27FC236}">
                <a16:creationId xmlns:a16="http://schemas.microsoft.com/office/drawing/2014/main" xmlns="" id="{19F7E8C0-1CFC-FD4E-AE66-D55DFE0B6FD2}"/>
              </a:ext>
            </a:extLst>
          </p:cNvPr>
          <p:cNvPicPr/>
          <p:nvPr/>
        </p:nvPicPr>
        <p:blipFill>
          <a:blip r:embed="rId4" cstate="print"/>
          <a:srcRect/>
          <a:stretch>
            <a:fillRect/>
          </a:stretch>
        </p:blipFill>
        <p:spPr>
          <a:xfrm>
            <a:off x="4604858" y="7055"/>
            <a:ext cx="1683834" cy="947651"/>
          </a:xfrm>
          <a:prstGeom prst="rect">
            <a:avLst/>
          </a:prstGeom>
          <a:ln/>
        </p:spPr>
      </p:pic>
    </p:spTree>
    <p:extLst>
      <p:ext uri="{BB962C8B-B14F-4D97-AF65-F5344CB8AC3E}">
        <p14:creationId xmlns:p14="http://schemas.microsoft.com/office/powerpoint/2010/main" xmlns="" val="363987235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rasmus plus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Εικόνα 11">
            <a:extLst>
              <a:ext uri="{FF2B5EF4-FFF2-40B4-BE49-F238E27FC236}">
                <a16:creationId xmlns:a16="http://schemas.microsoft.com/office/drawing/2014/main" xmlns="" id="{E44E07E0-F9C0-4924-BA09-7D0665819D50}"/>
              </a:ext>
            </a:extLst>
          </p:cNvPr>
          <p:cNvPicPr/>
          <p:nvPr/>
        </p:nvPicPr>
        <p:blipFill>
          <a:blip r:embed="rId3" cstate="print"/>
          <a:srcRect/>
          <a:stretch>
            <a:fillRect/>
          </a:stretch>
        </p:blipFill>
        <p:spPr bwMode="auto">
          <a:xfrm>
            <a:off x="4647829" y="125086"/>
            <a:ext cx="3160253" cy="758986"/>
          </a:xfrm>
          <a:prstGeom prst="rect">
            <a:avLst/>
          </a:prstGeom>
          <a:noFill/>
          <a:ln w="9525">
            <a:noFill/>
            <a:miter lim="800000"/>
            <a:headEnd/>
            <a:tailEnd/>
          </a:ln>
        </p:spPr>
      </p:pic>
      <p:sp>
        <p:nvSpPr>
          <p:cNvPr id="3" name="Υπότιτλος 2"/>
          <p:cNvSpPr>
            <a:spLocks noGrp="1"/>
          </p:cNvSpPr>
          <p:nvPr>
            <p:ph type="subTitle" idx="1"/>
          </p:nvPr>
        </p:nvSpPr>
        <p:spPr>
          <a:xfrm>
            <a:off x="1170710" y="1221972"/>
            <a:ext cx="7915101" cy="5378334"/>
          </a:xfrm>
        </p:spPr>
        <p:txBody>
          <a:bodyPr>
            <a:normAutofit/>
          </a:bodyPr>
          <a:lstStyle/>
          <a:p>
            <a:r>
              <a:rPr lang="en-US" sz="1400" b="0">
                <a:latin typeface="Times New Roman" pitchFamily="18" charset="0"/>
                <a:cs typeface="Times New Roman" pitchFamily="18" charset="0"/>
              </a:rPr>
              <a:t> </a:t>
            </a:r>
            <a:endParaRPr lang="el-GR" sz="2500" b="0">
              <a:latin typeface="Times New Roman" pitchFamily="18" charset="0"/>
              <a:cs typeface="Times New Roman" pitchFamily="18" charset="0"/>
            </a:endParaRPr>
          </a:p>
          <a:p>
            <a:endParaRPr lang="el-GR"/>
          </a:p>
        </p:txBody>
      </p:sp>
      <p:sp>
        <p:nvSpPr>
          <p:cNvPr id="4" name="Ορθογώνιο 3"/>
          <p:cNvSpPr/>
          <p:nvPr/>
        </p:nvSpPr>
        <p:spPr>
          <a:xfrm>
            <a:off x="301083" y="989780"/>
            <a:ext cx="8441473" cy="5516638"/>
          </a:xfrm>
          <a:prstGeom prst="rect">
            <a:avLst/>
          </a:prstGeom>
        </p:spPr>
        <p:txBody>
          <a:bodyPr wrap="square">
            <a:spAutoFit/>
          </a:bodyPr>
          <a:lstStyle/>
          <a:p>
            <a:pPr lvl="0">
              <a:lnSpc>
                <a:spcPct val="150000"/>
              </a:lnSpc>
            </a:pPr>
            <a:r>
              <a:rPr lang="en-US" sz="1400" b="1" dirty="0">
                <a:solidFill>
                  <a:srgbClr val="FF0066"/>
                </a:solidFill>
                <a:latin typeface="Times New Roman" pitchFamily="18" charset="0"/>
                <a:cs typeface="Times New Roman" pitchFamily="18" charset="0"/>
              </a:rPr>
              <a:t>CHAPTER 1: </a:t>
            </a:r>
            <a:r>
              <a:rPr lang="x-none" sz="1400" b="1" dirty="0">
                <a:solidFill>
                  <a:srgbClr val="FF0066"/>
                </a:solidFill>
                <a:latin typeface="Times New Roman" panose="02020603050405020304" pitchFamily="18" charset="0"/>
                <a:cs typeface="Times New Roman" panose="02020603050405020304" pitchFamily="18" charset="0"/>
              </a:rPr>
              <a:t>EDUCATION IN THE ARTS and EDUCATION THROUGH THE ARTS (PDETh)</a:t>
            </a:r>
          </a:p>
          <a:p>
            <a:pPr algn="ctr">
              <a:lnSpc>
                <a:spcPct val="150000"/>
              </a:lnSpc>
            </a:pPr>
            <a:r>
              <a:rPr lang="en-US" sz="1400" b="1" dirty="0">
                <a:latin typeface="Times New Roman" panose="02020603050405020304" pitchFamily="18" charset="0"/>
                <a:cs typeface="Times New Roman" pitchFamily="18" charset="0"/>
              </a:rPr>
              <a:t>1.1. </a:t>
            </a:r>
            <a:r>
              <a:rPr lang="x-none" sz="1400" b="1" dirty="0">
                <a:latin typeface="Times New Roman" panose="02020603050405020304" pitchFamily="18" charset="0"/>
                <a:cs typeface="Times New Roman" panose="02020603050405020304" pitchFamily="18" charset="0"/>
              </a:rPr>
              <a:t>EDUCATION IN THE ART</a:t>
            </a:r>
          </a:p>
          <a:p>
            <a:pPr indent="457200" algn="just">
              <a:lnSpc>
                <a:spcPct val="150000"/>
              </a:lnSpc>
              <a:spcBef>
                <a:spcPts val="600"/>
              </a:spcBef>
              <a:spcAft>
                <a:spcPts val="600"/>
              </a:spcAft>
            </a:pPr>
            <a:r>
              <a:rPr lang="x-none" sz="1400" b="1" dirty="0">
                <a:latin typeface="Times New Roman" panose="02020603050405020304" pitchFamily="18" charset="0"/>
                <a:cs typeface="Times New Roman" panose="02020603050405020304" pitchFamily="18" charset="0"/>
              </a:rPr>
              <a:t>1.1.a. What are the different kinds of Art that young people engage with in various learning environments e.g. Schools, Art galleries, Museums, e.t.c.: </a:t>
            </a:r>
            <a:r>
              <a:rPr lang="x-none" sz="1400" dirty="0">
                <a:latin typeface="Times New Roman" panose="02020603050405020304" pitchFamily="18" charset="0"/>
                <a:cs typeface="Times New Roman" panose="02020603050405020304" pitchFamily="18" charset="0"/>
              </a:rPr>
              <a:t>Drawing, Painting, Ceramics, Photography, Architecture, Sculpture, Craft, Printmaking, Design, Film making </a:t>
            </a:r>
            <a:endParaRPr lang="el-GR" sz="1400" dirty="0">
              <a:latin typeface="Times New Roman" panose="02020603050405020304" pitchFamily="18" charset="0"/>
              <a:cs typeface="Times New Roman" pitchFamily="18" charset="0"/>
            </a:endParaRPr>
          </a:p>
          <a:p>
            <a:pPr indent="457200" algn="just">
              <a:lnSpc>
                <a:spcPct val="150000"/>
              </a:lnSpc>
              <a:spcBef>
                <a:spcPts val="600"/>
              </a:spcBef>
              <a:spcAft>
                <a:spcPts val="600"/>
              </a:spcAft>
            </a:pPr>
            <a:r>
              <a:rPr lang="x-none" sz="1400" b="1" dirty="0">
                <a:latin typeface="Times New Roman" panose="02020603050405020304" pitchFamily="18" charset="0"/>
                <a:cs typeface="Times New Roman" panose="02020603050405020304" pitchFamily="18" charset="0"/>
              </a:rPr>
              <a:t>1.1.b. Basic Art Materials Supply List: </a:t>
            </a:r>
            <a:r>
              <a:rPr lang="x-none" sz="1400" dirty="0">
                <a:latin typeface="Times New Roman" panose="02020603050405020304" pitchFamily="18" charset="0"/>
                <a:cs typeface="Times New Roman" panose="02020603050405020304" pitchFamily="18" charset="0"/>
              </a:rPr>
              <a:t>Paper, Pencils, Crayons, Markers, Modeling Material Chalk and Oil Pastels, Scissors, Glue, Paint &amp; Brushes, Found Objects </a:t>
            </a:r>
            <a:endParaRPr lang="el-GR" sz="1400" dirty="0">
              <a:latin typeface="Times New Roman" panose="02020603050405020304" pitchFamily="18" charset="0"/>
              <a:cs typeface="Times New Roman" pitchFamily="18" charset="0"/>
            </a:endParaRPr>
          </a:p>
          <a:p>
            <a:pPr indent="457200" algn="just">
              <a:lnSpc>
                <a:spcPct val="150000"/>
              </a:lnSpc>
              <a:spcBef>
                <a:spcPts val="600"/>
              </a:spcBef>
              <a:spcAft>
                <a:spcPts val="600"/>
              </a:spcAft>
            </a:pPr>
            <a:r>
              <a:rPr lang="x-none" sz="1400" b="1" dirty="0">
                <a:latin typeface="Times New Roman" panose="02020603050405020304" pitchFamily="18" charset="0"/>
                <a:cs typeface="Times New Roman" panose="02020603050405020304" pitchFamily="18" charset="0"/>
              </a:rPr>
              <a:t>1.1.c. Learning Objectives of Education in the Art and Developed Competences: </a:t>
            </a:r>
            <a:r>
              <a:rPr lang="x-none" sz="1400" dirty="0">
                <a:latin typeface="Times New Roman" panose="02020603050405020304" pitchFamily="18" charset="0"/>
                <a:cs typeface="Times New Roman" panose="02020603050405020304" pitchFamily="18" charset="0"/>
              </a:rPr>
              <a:t>Knowledge in different art topics,  Cognitive abilities (SEND), Methods, materials, and techniques, Creativity, curiosity, imagination, initiative, critical thinking, problem solving skills and communication, Self-confidence and identity, Self expressing (SEND), Empathy cultivation (SEND)</a:t>
            </a:r>
          </a:p>
          <a:p>
            <a:pPr indent="457200" algn="just">
              <a:lnSpc>
                <a:spcPct val="150000"/>
              </a:lnSpc>
              <a:spcBef>
                <a:spcPts val="600"/>
              </a:spcBef>
              <a:spcAft>
                <a:spcPts val="600"/>
              </a:spcAft>
            </a:pPr>
            <a:r>
              <a:rPr lang="x-none" sz="1400" b="1" dirty="0">
                <a:latin typeface="Times New Roman" panose="02020603050405020304" pitchFamily="18" charset="0"/>
                <a:cs typeface="Times New Roman" panose="02020603050405020304" pitchFamily="18" charset="0"/>
              </a:rPr>
              <a:t>1.1.d. Teaching Methods:</a:t>
            </a:r>
            <a:endParaRPr lang="x-none" sz="1400" dirty="0">
              <a:latin typeface="Times New Roman" panose="02020603050405020304" pitchFamily="18" charset="0"/>
              <a:cs typeface="Times New Roman" panose="02020603050405020304" pitchFamily="18" charset="0"/>
            </a:endParaRPr>
          </a:p>
          <a:p>
            <a:pPr marL="171450" lvl="0" indent="457200" algn="just">
              <a:lnSpc>
                <a:spcPct val="150000"/>
              </a:lnSpc>
              <a:buFont typeface="Arial" panose="020B0604020202020204" pitchFamily="34" charset="0"/>
              <a:buChar char="•"/>
            </a:pPr>
            <a:r>
              <a:rPr lang="x-none" sz="1400" dirty="0">
                <a:latin typeface="Times New Roman" panose="02020603050405020304" pitchFamily="18" charset="0"/>
                <a:cs typeface="Times New Roman" panose="02020603050405020304" pitchFamily="18" charset="0"/>
              </a:rPr>
              <a:t>Making Connections through Drawing (between drawing and geometric shapes and measurements) </a:t>
            </a:r>
          </a:p>
          <a:p>
            <a:pPr marL="171450" lvl="0" indent="457200" algn="just">
              <a:lnSpc>
                <a:spcPct val="150000"/>
              </a:lnSpc>
              <a:buFont typeface="Arial" panose="020B0604020202020204" pitchFamily="34" charset="0"/>
              <a:buChar char="•"/>
            </a:pPr>
            <a:r>
              <a:rPr lang="x-none" sz="1400" dirty="0">
                <a:latin typeface="Times New Roman" panose="02020603050405020304" pitchFamily="18" charset="0"/>
                <a:cs typeface="Times New Roman" panose="02020603050405020304" pitchFamily="18" charset="0"/>
              </a:rPr>
              <a:t>Changing the mistake</a:t>
            </a:r>
          </a:p>
          <a:p>
            <a:pPr marL="171450" lvl="0" indent="457200" algn="just">
              <a:lnSpc>
                <a:spcPct val="150000"/>
              </a:lnSpc>
              <a:buFont typeface="Arial" panose="020B0604020202020204" pitchFamily="34" charset="0"/>
              <a:buChar char="•"/>
            </a:pPr>
            <a:r>
              <a:rPr lang="x-none" sz="1400" dirty="0">
                <a:latin typeface="Times New Roman" panose="02020603050405020304" pitchFamily="18" charset="0"/>
                <a:cs typeface="Times New Roman" panose="02020603050405020304" pitchFamily="18" charset="0"/>
              </a:rPr>
              <a:t>Nonverbal ways of communication (students with SEND)</a:t>
            </a:r>
          </a:p>
        </p:txBody>
      </p:sp>
      <p:pic>
        <p:nvPicPr>
          <p:cNvPr id="10" name="image32.png">
            <a:extLst>
              <a:ext uri="{FF2B5EF4-FFF2-40B4-BE49-F238E27FC236}">
                <a16:creationId xmlns:a16="http://schemas.microsoft.com/office/drawing/2014/main" xmlns="" id="{6D88E316-5C17-0948-8341-C6A99D58D0B6}"/>
              </a:ext>
            </a:extLst>
          </p:cNvPr>
          <p:cNvPicPr/>
          <p:nvPr/>
        </p:nvPicPr>
        <p:blipFill>
          <a:blip r:embed="rId4" cstate="print"/>
          <a:srcRect/>
          <a:stretch>
            <a:fillRect/>
          </a:stretch>
        </p:blipFill>
        <p:spPr>
          <a:xfrm>
            <a:off x="2408068" y="42131"/>
            <a:ext cx="1683834" cy="947651"/>
          </a:xfrm>
          <a:prstGeom prst="rect">
            <a:avLst/>
          </a:prstGeom>
          <a:ln/>
        </p:spPr>
      </p:pic>
      <p:pic>
        <p:nvPicPr>
          <p:cNvPr id="11" name="Picture 4" descr="Δωρεάν στοκ φωτογραφιών με ακρυλική μπογιά, Ακρυλικό χρώμα, αφηρημένη ζωγραφική">
            <a:extLst>
              <a:ext uri="{FF2B5EF4-FFF2-40B4-BE49-F238E27FC236}">
                <a16:creationId xmlns:a16="http://schemas.microsoft.com/office/drawing/2014/main" xmlns="" id="{BB71B262-8D52-6940-BFBB-428E9DA3A554}"/>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42556" y="42131"/>
            <a:ext cx="3449444" cy="68616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385663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rasmus plus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Εικόνα 11">
            <a:extLst>
              <a:ext uri="{FF2B5EF4-FFF2-40B4-BE49-F238E27FC236}">
                <a16:creationId xmlns:a16="http://schemas.microsoft.com/office/drawing/2014/main" xmlns="" id="{E44E07E0-F9C0-4924-BA09-7D0665819D50}"/>
              </a:ext>
            </a:extLst>
          </p:cNvPr>
          <p:cNvPicPr/>
          <p:nvPr/>
        </p:nvPicPr>
        <p:blipFill>
          <a:blip r:embed="rId3" cstate="print"/>
          <a:srcRect/>
          <a:stretch>
            <a:fillRect/>
          </a:stretch>
        </p:blipFill>
        <p:spPr bwMode="auto">
          <a:xfrm>
            <a:off x="4647829" y="125086"/>
            <a:ext cx="3160253" cy="758986"/>
          </a:xfrm>
          <a:prstGeom prst="rect">
            <a:avLst/>
          </a:prstGeom>
          <a:noFill/>
          <a:ln w="9525">
            <a:noFill/>
            <a:miter lim="800000"/>
            <a:headEnd/>
            <a:tailEnd/>
          </a:ln>
        </p:spPr>
      </p:pic>
      <p:sp>
        <p:nvSpPr>
          <p:cNvPr id="3" name="Υπότιτλος 2"/>
          <p:cNvSpPr>
            <a:spLocks noGrp="1"/>
          </p:cNvSpPr>
          <p:nvPr>
            <p:ph type="subTitle" idx="1"/>
          </p:nvPr>
        </p:nvSpPr>
        <p:spPr>
          <a:xfrm>
            <a:off x="1170710" y="1221972"/>
            <a:ext cx="7915101" cy="5378334"/>
          </a:xfrm>
        </p:spPr>
        <p:txBody>
          <a:bodyPr>
            <a:normAutofit/>
          </a:bodyPr>
          <a:lstStyle/>
          <a:p>
            <a:r>
              <a:rPr lang="en-US" sz="1400" b="0">
                <a:latin typeface="Times New Roman" pitchFamily="18" charset="0"/>
                <a:cs typeface="Times New Roman" pitchFamily="18" charset="0"/>
              </a:rPr>
              <a:t> </a:t>
            </a:r>
            <a:endParaRPr lang="el-GR" sz="2500" b="0">
              <a:latin typeface="Times New Roman" pitchFamily="18" charset="0"/>
              <a:cs typeface="Times New Roman" pitchFamily="18" charset="0"/>
            </a:endParaRPr>
          </a:p>
          <a:p>
            <a:endParaRPr lang="el-GR"/>
          </a:p>
        </p:txBody>
      </p:sp>
      <p:sp>
        <p:nvSpPr>
          <p:cNvPr id="4" name="Ορθογώνιο 3"/>
          <p:cNvSpPr/>
          <p:nvPr/>
        </p:nvSpPr>
        <p:spPr>
          <a:xfrm>
            <a:off x="613317" y="1262795"/>
            <a:ext cx="7915101" cy="5506829"/>
          </a:xfrm>
          <a:prstGeom prst="rect">
            <a:avLst/>
          </a:prstGeom>
        </p:spPr>
        <p:txBody>
          <a:bodyPr wrap="square">
            <a:spAutoFit/>
          </a:bodyPr>
          <a:lstStyle/>
          <a:p>
            <a:pPr lvl="0">
              <a:lnSpc>
                <a:spcPct val="150000"/>
              </a:lnSpc>
            </a:pPr>
            <a:r>
              <a:rPr lang="en-US" sz="1400" b="1" dirty="0">
                <a:solidFill>
                  <a:srgbClr val="FF0066"/>
                </a:solidFill>
                <a:latin typeface="Times New Roman" pitchFamily="18" charset="0"/>
                <a:cs typeface="Times New Roman" pitchFamily="18" charset="0"/>
              </a:rPr>
              <a:t>CHAPTER 1 : </a:t>
            </a:r>
            <a:r>
              <a:rPr lang="x-none" sz="1400" b="1" dirty="0">
                <a:solidFill>
                  <a:srgbClr val="FF0066"/>
                </a:solidFill>
                <a:latin typeface="Times New Roman" panose="02020603050405020304" pitchFamily="18" charset="0"/>
                <a:cs typeface="Times New Roman" panose="02020603050405020304" pitchFamily="18" charset="0"/>
              </a:rPr>
              <a:t>EDUCATION IN THE ARTS and EDUCATION THROUGH THE ARTS</a:t>
            </a:r>
          </a:p>
          <a:p>
            <a:pPr lvl="0">
              <a:lnSpc>
                <a:spcPct val="150000"/>
              </a:lnSpc>
            </a:pPr>
            <a:endParaRPr lang="el-GR" sz="1400" b="1" dirty="0">
              <a:latin typeface="Times New Roman" panose="02020603050405020304" pitchFamily="18" charset="0"/>
              <a:cs typeface="Times New Roman" pitchFamily="18" charset="0"/>
            </a:endParaRPr>
          </a:p>
          <a:p>
            <a:pPr algn="ctr">
              <a:lnSpc>
                <a:spcPct val="150000"/>
              </a:lnSpc>
            </a:pPr>
            <a:r>
              <a:rPr lang="x-none" sz="1400" b="1" dirty="0">
                <a:latin typeface="Times New Roman" panose="02020603050405020304" pitchFamily="18" charset="0"/>
                <a:cs typeface="Times New Roman" panose="02020603050405020304" pitchFamily="18" charset="0"/>
              </a:rPr>
              <a:t>1. 2. EDUCATION THROUGH THE ARTS</a:t>
            </a:r>
            <a:endParaRPr lang="x-none" sz="1400" dirty="0">
              <a:latin typeface="Times New Roman" panose="02020603050405020304" pitchFamily="18" charset="0"/>
              <a:cs typeface="Times New Roman" panose="02020603050405020304" pitchFamily="18" charset="0"/>
            </a:endParaRPr>
          </a:p>
          <a:p>
            <a:pPr algn="just">
              <a:lnSpc>
                <a:spcPct val="150000"/>
              </a:lnSpc>
            </a:pPr>
            <a:r>
              <a:rPr lang="x-none" sz="1400" b="1" dirty="0">
                <a:latin typeface="Times New Roman" panose="02020603050405020304" pitchFamily="18" charset="0"/>
                <a:cs typeface="Times New Roman" panose="02020603050405020304" pitchFamily="18" charset="0"/>
              </a:rPr>
              <a:t> </a:t>
            </a:r>
            <a:endParaRPr lang="x-none" sz="1400" dirty="0">
              <a:latin typeface="Times New Roman" panose="02020603050405020304" pitchFamily="18" charset="0"/>
              <a:cs typeface="Times New Roman" panose="02020603050405020304" pitchFamily="18" charset="0"/>
            </a:endParaRPr>
          </a:p>
          <a:p>
            <a:pPr algn="just">
              <a:lnSpc>
                <a:spcPct val="150000"/>
              </a:lnSpc>
            </a:pPr>
            <a:r>
              <a:rPr lang="x-none" sz="1400" b="1" dirty="0">
                <a:latin typeface="Times New Roman" panose="02020603050405020304" pitchFamily="18" charset="0"/>
                <a:cs typeface="Times New Roman" panose="02020603050405020304" pitchFamily="18" charset="0"/>
              </a:rPr>
              <a:t>1. 2.a. Learning Objectives of Education through Art and Developed  Competences</a:t>
            </a:r>
          </a:p>
          <a:p>
            <a:pPr marL="171450" indent="-171450" algn="just">
              <a:lnSpc>
                <a:spcPct val="150000"/>
              </a:lnSpc>
              <a:buFont typeface="Arial" panose="020B0604020202020204" pitchFamily="34" charset="0"/>
              <a:buChar char="•"/>
            </a:pPr>
            <a:r>
              <a:rPr lang="x-none" sz="1400" b="1" dirty="0">
                <a:latin typeface="Times New Roman" panose="02020603050405020304" pitchFamily="18" charset="0"/>
                <a:cs typeface="Times New Roman" panose="02020603050405020304" pitchFamily="18" charset="0"/>
              </a:rPr>
              <a:t>Objectives: </a:t>
            </a:r>
            <a:r>
              <a:rPr lang="x-none" sz="1400" dirty="0">
                <a:latin typeface="Times New Roman" panose="02020603050405020304" pitchFamily="18" charset="0"/>
                <a:cs typeface="Times New Roman" panose="02020603050405020304" pitchFamily="18" charset="0"/>
              </a:rPr>
              <a:t>Combination of art and Education, Wholeness, Interdisciplinarity</a:t>
            </a:r>
          </a:p>
          <a:p>
            <a:pPr marL="171450" indent="-171450" algn="just">
              <a:lnSpc>
                <a:spcPct val="150000"/>
              </a:lnSpc>
              <a:buFont typeface="Arial" panose="020B0604020202020204" pitchFamily="34" charset="0"/>
              <a:buChar char="•"/>
            </a:pPr>
            <a:r>
              <a:rPr lang="x-none" sz="1400" b="1" dirty="0">
                <a:latin typeface="Times New Roman" panose="02020603050405020304" pitchFamily="18" charset="0"/>
                <a:cs typeface="Times New Roman" panose="02020603050405020304" pitchFamily="18" charset="0"/>
              </a:rPr>
              <a:t>Competences: </a:t>
            </a:r>
            <a:r>
              <a:rPr lang="x-none" sz="1400" dirty="0">
                <a:latin typeface="Times New Roman" panose="02020603050405020304" pitchFamily="18" charset="0"/>
                <a:cs typeface="Times New Roman" panose="02020603050405020304" pitchFamily="18" charset="0"/>
              </a:rPr>
              <a:t>Skills cultivation and development (critical thinking, language skills, expansion of Knowledge), Cognitive skills,  Self-expression, Formulating students' own opinions </a:t>
            </a:r>
          </a:p>
          <a:p>
            <a:pPr algn="just">
              <a:lnSpc>
                <a:spcPct val="150000"/>
              </a:lnSpc>
            </a:pPr>
            <a:endParaRPr lang="el-GR" sz="1400" dirty="0">
              <a:latin typeface="Times New Roman" panose="02020603050405020304" pitchFamily="18" charset="0"/>
              <a:cs typeface="Times New Roman" pitchFamily="18" charset="0"/>
            </a:endParaRPr>
          </a:p>
          <a:p>
            <a:pPr algn="just">
              <a:lnSpc>
                <a:spcPct val="150000"/>
              </a:lnSpc>
            </a:pPr>
            <a:r>
              <a:rPr lang="x-none" sz="1400" b="1" dirty="0">
                <a:latin typeface="Times New Roman" panose="02020603050405020304" pitchFamily="18" charset="0"/>
                <a:cs typeface="Times New Roman" panose="02020603050405020304" pitchFamily="18" charset="0"/>
              </a:rPr>
              <a:t>1. 2.b. Teaching Methods</a:t>
            </a:r>
          </a:p>
          <a:p>
            <a:pPr marL="171450" indent="-171450" algn="just">
              <a:lnSpc>
                <a:spcPct val="150000"/>
              </a:lnSpc>
              <a:buFont typeface="Arial" panose="020B0604020202020204" pitchFamily="34" charset="0"/>
              <a:buChar char="•"/>
            </a:pPr>
            <a:r>
              <a:rPr lang="x-none" sz="1400" b="1" dirty="0">
                <a:latin typeface="Times New Roman" panose="02020603050405020304" pitchFamily="18" charset="0"/>
                <a:cs typeface="Times New Roman" panose="02020603050405020304" pitchFamily="18" charset="0"/>
              </a:rPr>
              <a:t>Developing learning process</a:t>
            </a:r>
            <a:r>
              <a:rPr lang="x-none" sz="1400" dirty="0">
                <a:latin typeface="Times New Roman" panose="02020603050405020304" pitchFamily="18" charset="0"/>
                <a:cs typeface="Times New Roman" panose="02020603050405020304" pitchFamily="18" charset="0"/>
              </a:rPr>
              <a:t>: by making comparisons, viewing things from different perspectives, looking for ways to remember information and recalling information </a:t>
            </a:r>
          </a:p>
          <a:p>
            <a:pPr marL="171450" indent="-171450" algn="just">
              <a:lnSpc>
                <a:spcPct val="150000"/>
              </a:lnSpc>
              <a:buFont typeface="Arial" panose="020B0604020202020204" pitchFamily="34" charset="0"/>
              <a:buChar char="•"/>
            </a:pPr>
            <a:r>
              <a:rPr lang="x-none" sz="1400" b="1" dirty="0">
                <a:latin typeface="Times New Roman" panose="02020603050405020304" pitchFamily="18" charset="0"/>
                <a:cs typeface="Times New Roman" panose="02020603050405020304" pitchFamily="18" charset="0"/>
              </a:rPr>
              <a:t>Developing critical thinking: </a:t>
            </a:r>
            <a:r>
              <a:rPr lang="x-none" sz="1400" dirty="0">
                <a:latin typeface="Times New Roman" panose="02020603050405020304" pitchFamily="18" charset="0"/>
                <a:cs typeface="Times New Roman" panose="02020603050405020304" pitchFamily="18" charset="0"/>
              </a:rPr>
              <a:t>based on universal intellectual values that transcend subject matter divisions, such as clarity, accuracy, precision, consistency, relevance, sound evidence, good reasons, depth, breadth, and fairness </a:t>
            </a:r>
          </a:p>
          <a:p>
            <a:pPr marL="171450" indent="-171450" algn="just">
              <a:lnSpc>
                <a:spcPct val="150000"/>
              </a:lnSpc>
              <a:buFont typeface="Arial" panose="020B0604020202020204" pitchFamily="34" charset="0"/>
              <a:buChar char="•"/>
            </a:pPr>
            <a:r>
              <a:rPr lang="x-none" sz="1400" b="1" dirty="0">
                <a:latin typeface="Times New Roman" panose="02020603050405020304" pitchFamily="18" charset="0"/>
                <a:cs typeface="Times New Roman" panose="02020603050405020304" pitchFamily="18" charset="0"/>
              </a:rPr>
              <a:t>Cognitive Development: </a:t>
            </a:r>
            <a:r>
              <a:rPr lang="x-none" sz="1400" dirty="0">
                <a:latin typeface="Times New Roman" panose="02020603050405020304" pitchFamily="18" charset="0"/>
                <a:cs typeface="Times New Roman" panose="02020603050405020304" pitchFamily="18" charset="0"/>
              </a:rPr>
              <a:t>(Vygotsky) “thinking is [also] greatly influenced by instruction" </a:t>
            </a:r>
          </a:p>
          <a:p>
            <a:pPr lvl="0" algn="just">
              <a:lnSpc>
                <a:spcPct val="150000"/>
              </a:lnSpc>
            </a:pPr>
            <a:endParaRPr lang="x-none" sz="1200" dirty="0">
              <a:latin typeface="Times New Roman" panose="02020603050405020304" pitchFamily="18" charset="0"/>
              <a:cs typeface="Times New Roman" panose="02020603050405020304" pitchFamily="18" charset="0"/>
            </a:endParaRPr>
          </a:p>
        </p:txBody>
      </p:sp>
      <p:pic>
        <p:nvPicPr>
          <p:cNvPr id="10" name="image32.png">
            <a:extLst>
              <a:ext uri="{FF2B5EF4-FFF2-40B4-BE49-F238E27FC236}">
                <a16:creationId xmlns:a16="http://schemas.microsoft.com/office/drawing/2014/main" xmlns="" id="{6D88E316-5C17-0948-8341-C6A99D58D0B6}"/>
              </a:ext>
            </a:extLst>
          </p:cNvPr>
          <p:cNvPicPr/>
          <p:nvPr/>
        </p:nvPicPr>
        <p:blipFill>
          <a:blip r:embed="rId4" cstate="print"/>
          <a:srcRect/>
          <a:stretch>
            <a:fillRect/>
          </a:stretch>
        </p:blipFill>
        <p:spPr>
          <a:xfrm>
            <a:off x="2408068" y="42131"/>
            <a:ext cx="1683834" cy="947651"/>
          </a:xfrm>
          <a:prstGeom prst="rect">
            <a:avLst/>
          </a:prstGeom>
          <a:ln/>
        </p:spPr>
      </p:pic>
      <p:pic>
        <p:nvPicPr>
          <p:cNvPr id="11" name="Picture 4" descr="Δωρεάν στοκ φωτογραφιών με ακρυλική μπογιά, Ακρυλικό χρώμα, αφηρημένη ζωγραφική">
            <a:extLst>
              <a:ext uri="{FF2B5EF4-FFF2-40B4-BE49-F238E27FC236}">
                <a16:creationId xmlns:a16="http://schemas.microsoft.com/office/drawing/2014/main" xmlns="" id="{BB71B262-8D52-6940-BFBB-428E9DA3A554}"/>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530683" y="17643"/>
            <a:ext cx="3661317" cy="68403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594795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rasmus plus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Υπότιτλος 2"/>
          <p:cNvSpPr>
            <a:spLocks noGrp="1"/>
          </p:cNvSpPr>
          <p:nvPr>
            <p:ph type="subTitle" idx="1"/>
          </p:nvPr>
        </p:nvSpPr>
        <p:spPr>
          <a:xfrm>
            <a:off x="423746" y="972590"/>
            <a:ext cx="9052763" cy="5586152"/>
          </a:xfrm>
        </p:spPr>
        <p:txBody>
          <a:bodyPr>
            <a:normAutofit fontScale="92500" lnSpcReduction="10000"/>
          </a:bodyPr>
          <a:lstStyle/>
          <a:p>
            <a:pPr>
              <a:lnSpc>
                <a:spcPct val="150000"/>
              </a:lnSpc>
            </a:pPr>
            <a:r>
              <a:rPr lang="en-US" sz="1600" dirty="0">
                <a:solidFill>
                  <a:srgbClr val="FF0066"/>
                </a:solidFill>
                <a:latin typeface="Times New Roman" panose="02020603050405020304" pitchFamily="18" charset="0"/>
                <a:cs typeface="Times New Roman" pitchFamily="18" charset="0"/>
              </a:rPr>
              <a:t>CHAPTER 2 :  </a:t>
            </a:r>
            <a:r>
              <a:rPr lang="ca-ES" sz="1600" dirty="0">
                <a:solidFill>
                  <a:srgbClr val="FF0066"/>
                </a:solidFill>
                <a:latin typeface="Times New Roman" panose="02020603050405020304" pitchFamily="18" charset="0"/>
                <a:cs typeface="Times New Roman" panose="02020603050405020304" pitchFamily="18" charset="0"/>
              </a:rPr>
              <a:t>LIFELONG LEARNING IN ARTS (</a:t>
            </a:r>
            <a:r>
              <a:rPr lang="ca-ES" sz="1400" dirty="0">
                <a:solidFill>
                  <a:srgbClr val="FF0066"/>
                </a:solidFill>
                <a:latin typeface="Times New Roman" panose="02020603050405020304" pitchFamily="18" charset="0"/>
                <a:cs typeface="Times New Roman" panose="02020603050405020304" pitchFamily="18" charset="0"/>
              </a:rPr>
              <a:t>Escola D’ Art D’ Olot)</a:t>
            </a:r>
          </a:p>
          <a:p>
            <a:pPr algn="just"/>
            <a:r>
              <a:rPr lang="ca-ES" sz="1400" dirty="0">
                <a:latin typeface="Times New Roman" panose="02020603050405020304" pitchFamily="18" charset="0"/>
                <a:cs typeface="Times New Roman" panose="02020603050405020304" pitchFamily="18" charset="0"/>
              </a:rPr>
              <a:t>2.1. </a:t>
            </a:r>
            <a:r>
              <a:rPr lang="ca-ES" sz="1400" dirty="0" err="1">
                <a:latin typeface="Times New Roman" panose="02020603050405020304" pitchFamily="18" charset="0"/>
                <a:cs typeface="Times New Roman" panose="02020603050405020304" pitchFamily="18" charset="0"/>
              </a:rPr>
              <a:t>Introduction</a:t>
            </a:r>
            <a:r>
              <a:rPr lang="ca-ES" sz="1400" dirty="0">
                <a:latin typeface="Times New Roman" panose="02020603050405020304" pitchFamily="18" charset="0"/>
                <a:cs typeface="Times New Roman" panose="02020603050405020304" pitchFamily="18" charset="0"/>
              </a:rPr>
              <a:t>: </a:t>
            </a:r>
            <a:r>
              <a:rPr lang="ca-ES" sz="1400" b="0" dirty="0">
                <a:latin typeface="Times New Roman" panose="02020603050405020304" pitchFamily="18" charset="0"/>
                <a:cs typeface="Times New Roman" panose="02020603050405020304" pitchFamily="18" charset="0"/>
              </a:rPr>
              <a:t>Education </a:t>
            </a:r>
            <a:r>
              <a:rPr lang="ca-ES" sz="1400" b="0" dirty="0" err="1">
                <a:latin typeface="Times New Roman" panose="02020603050405020304" pitchFamily="18" charset="0"/>
                <a:cs typeface="Times New Roman" panose="02020603050405020304" pitchFamily="18" charset="0"/>
              </a:rPr>
              <a:t>doesn’t</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happen</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only</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within</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schools</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and</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universities</a:t>
            </a:r>
            <a:endParaRPr lang="x-none" sz="1400" b="0" dirty="0">
              <a:latin typeface="Times New Roman" panose="02020603050405020304" pitchFamily="18" charset="0"/>
              <a:cs typeface="Times New Roman" panose="02020603050405020304" pitchFamily="18" charset="0"/>
            </a:endParaRPr>
          </a:p>
          <a:p>
            <a:pPr algn="just"/>
            <a:r>
              <a:rPr lang="ca-ES" sz="1400" b="0" dirty="0">
                <a:latin typeface="Times New Roman" panose="02020603050405020304" pitchFamily="18" charset="0"/>
                <a:cs typeface="Times New Roman" panose="02020603050405020304" pitchFamily="18" charset="0"/>
              </a:rPr>
              <a:t>                       Art </a:t>
            </a:r>
            <a:r>
              <a:rPr lang="ca-ES" sz="1400" b="0" dirty="0" err="1">
                <a:latin typeface="Times New Roman" panose="02020603050405020304" pitchFamily="18" charset="0"/>
                <a:cs typeface="Times New Roman" panose="02020603050405020304" pitchFamily="18" charset="0"/>
              </a:rPr>
              <a:t>doesn’t</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happen</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only</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inside</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museums</a:t>
            </a:r>
            <a:r>
              <a:rPr lang="ca-ES" sz="1400" b="0" dirty="0">
                <a:latin typeface="Times New Roman" panose="02020603050405020304" pitchFamily="18" charset="0"/>
                <a:cs typeface="Times New Roman" panose="02020603050405020304" pitchFamily="18" charset="0"/>
              </a:rPr>
              <a:t> or </a:t>
            </a:r>
            <a:r>
              <a:rPr lang="ca-ES" sz="1400" b="0" dirty="0" err="1">
                <a:latin typeface="Times New Roman" panose="02020603050405020304" pitchFamily="18" charset="0"/>
                <a:cs typeface="Times New Roman" panose="02020603050405020304" pitchFamily="18" charset="0"/>
              </a:rPr>
              <a:t>at</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artists</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workshops</a:t>
            </a:r>
            <a:endParaRPr lang="ca-ES" sz="1400" b="0" dirty="0">
              <a:latin typeface="Times New Roman" panose="02020603050405020304" pitchFamily="18" charset="0"/>
              <a:cs typeface="Times New Roman" panose="02020603050405020304" pitchFamily="18" charset="0"/>
            </a:endParaRPr>
          </a:p>
          <a:p>
            <a:pPr algn="just"/>
            <a:r>
              <a:rPr lang="ca-ES" sz="1400" b="0" dirty="0" err="1">
                <a:latin typeface="Times New Roman" panose="02020603050405020304" pitchFamily="18" charset="0"/>
                <a:cs typeface="Times New Roman" panose="02020603050405020304" pitchFamily="18" charset="0"/>
              </a:rPr>
              <a:t>People</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interested</a:t>
            </a:r>
            <a:r>
              <a:rPr lang="ca-ES" sz="1400" b="0" dirty="0">
                <a:latin typeface="Times New Roman" panose="02020603050405020304" pitchFamily="18" charset="0"/>
                <a:cs typeface="Times New Roman" panose="02020603050405020304" pitchFamily="18" charset="0"/>
              </a:rPr>
              <a:t> in </a:t>
            </a:r>
            <a:r>
              <a:rPr lang="ca-ES" sz="1400" b="0" dirty="0" err="1">
                <a:latin typeface="Times New Roman" panose="02020603050405020304" pitchFamily="18" charset="0"/>
                <a:cs typeface="Times New Roman" panose="02020603050405020304" pitchFamily="18" charset="0"/>
              </a:rPr>
              <a:t>this</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field</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learners</a:t>
            </a:r>
            <a:r>
              <a:rPr lang="ca-ES" sz="1400" b="0" dirty="0">
                <a:latin typeface="Times New Roman" panose="02020603050405020304" pitchFamily="18" charset="0"/>
                <a:cs typeface="Times New Roman" panose="02020603050405020304" pitchFamily="18" charset="0"/>
              </a:rPr>
              <a:t>, art </a:t>
            </a:r>
            <a:r>
              <a:rPr lang="ca-ES" sz="1400" b="0" dirty="0" err="1">
                <a:latin typeface="Times New Roman" panose="02020603050405020304" pitchFamily="18" charset="0"/>
                <a:cs typeface="Times New Roman" panose="02020603050405020304" pitchFamily="18" charset="0"/>
              </a:rPr>
              <a:t>students</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people</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with</a:t>
            </a:r>
            <a:r>
              <a:rPr lang="ca-ES" sz="1400" b="0" dirty="0">
                <a:latin typeface="Times New Roman" panose="02020603050405020304" pitchFamily="18" charset="0"/>
                <a:cs typeface="Times New Roman" panose="02020603050405020304" pitchFamily="18" charset="0"/>
              </a:rPr>
              <a:t> general cultural or artístic </a:t>
            </a:r>
            <a:r>
              <a:rPr lang="ca-ES" sz="1400" b="0" dirty="0" err="1">
                <a:latin typeface="Times New Roman" panose="02020603050405020304" pitchFamily="18" charset="0"/>
                <a:cs typeface="Times New Roman" panose="02020603050405020304" pitchFamily="18" charset="0"/>
              </a:rPr>
              <a:t>interests</a:t>
            </a:r>
            <a:r>
              <a:rPr lang="ca-ES" sz="1400" b="0" dirty="0">
                <a:latin typeface="Times New Roman" panose="02020603050405020304" pitchFamily="18" charset="0"/>
                <a:cs typeface="Times New Roman" panose="02020603050405020304" pitchFamily="18" charset="0"/>
              </a:rPr>
              <a:t>, art professionals, </a:t>
            </a:r>
            <a:r>
              <a:rPr lang="ca-ES" sz="1400" b="0" dirty="0" err="1">
                <a:latin typeface="Times New Roman" panose="02020603050405020304" pitchFamily="18" charset="0"/>
                <a:cs typeface="Times New Roman" panose="02020603050405020304" pitchFamily="18" charset="0"/>
              </a:rPr>
              <a:t>specific</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universities</a:t>
            </a:r>
            <a:r>
              <a:rPr lang="ca-ES" sz="1400" b="0" dirty="0">
                <a:latin typeface="Times New Roman" panose="02020603050405020304" pitchFamily="18" charset="0"/>
                <a:cs typeface="Times New Roman" panose="02020603050405020304" pitchFamily="18" charset="0"/>
              </a:rPr>
              <a:t> for </a:t>
            </a:r>
            <a:r>
              <a:rPr lang="ca-ES" sz="1400" b="0" dirty="0" err="1">
                <a:latin typeface="Times New Roman" panose="02020603050405020304" pitchFamily="18" charset="0"/>
                <a:cs typeface="Times New Roman" panose="02020603050405020304" pitchFamily="18" charset="0"/>
              </a:rPr>
              <a:t>people</a:t>
            </a:r>
            <a:r>
              <a:rPr lang="ca-ES" sz="1400" b="0" dirty="0">
                <a:latin typeface="Times New Roman" panose="02020603050405020304" pitchFamily="18" charset="0"/>
                <a:cs typeface="Times New Roman" panose="02020603050405020304" pitchFamily="18" charset="0"/>
              </a:rPr>
              <a:t> over </a:t>
            </a:r>
            <a:r>
              <a:rPr lang="ca-ES" sz="1400" b="0" dirty="0" err="1">
                <a:latin typeface="Times New Roman" panose="02020603050405020304" pitchFamily="18" charset="0"/>
                <a:cs typeface="Times New Roman" panose="02020603050405020304" pitchFamily="18" charset="0"/>
              </a:rPr>
              <a:t>the</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age</a:t>
            </a:r>
            <a:r>
              <a:rPr lang="ca-ES" sz="1400" b="0" dirty="0">
                <a:latin typeface="Times New Roman" panose="02020603050405020304" pitchFamily="18" charset="0"/>
                <a:cs typeface="Times New Roman" panose="02020603050405020304" pitchFamily="18" charset="0"/>
              </a:rPr>
              <a:t> of 65</a:t>
            </a:r>
            <a:r>
              <a:rPr lang="el-GR" sz="1400" b="0" dirty="0">
                <a:latin typeface="Times New Roman" panose="02020603050405020304" pitchFamily="18" charset="0"/>
                <a:cs typeface="Times New Roman" panose="02020603050405020304" pitchFamily="18" charset="0"/>
              </a:rPr>
              <a:t>,</a:t>
            </a:r>
            <a:r>
              <a:rPr lang="ca-ES" dirty="0"/>
              <a:t> </a:t>
            </a:r>
            <a:r>
              <a:rPr lang="ca-ES" sz="1400" b="0" dirty="0" err="1">
                <a:latin typeface="Times New Roman" panose="02020603050405020304" pitchFamily="18" charset="0"/>
                <a:cs typeface="Times New Roman" panose="02020603050405020304" pitchFamily="18" charset="0"/>
              </a:rPr>
              <a:t>trainers</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guides</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communicators</a:t>
            </a:r>
            <a:r>
              <a:rPr lang="ca-ES" sz="1400" b="0" dirty="0">
                <a:latin typeface="Times New Roman" panose="02020603050405020304" pitchFamily="18" charset="0"/>
                <a:cs typeface="Times New Roman" panose="02020603050405020304" pitchFamily="18" charset="0"/>
              </a:rPr>
              <a:t> or </a:t>
            </a:r>
            <a:r>
              <a:rPr lang="ca-ES" sz="1400" b="0" dirty="0" err="1">
                <a:latin typeface="Times New Roman" panose="02020603050405020304" pitchFamily="18" charset="0"/>
                <a:cs typeface="Times New Roman" panose="02020603050405020304" pitchFamily="18" charset="0"/>
              </a:rPr>
              <a:t>artists</a:t>
            </a:r>
            <a:r>
              <a:rPr lang="ca-ES" sz="1400" b="0" dirty="0">
                <a:latin typeface="Times New Roman" panose="02020603050405020304" pitchFamily="18" charset="0"/>
                <a:cs typeface="Times New Roman" panose="02020603050405020304" pitchFamily="18" charset="0"/>
              </a:rPr>
              <a:t> </a:t>
            </a:r>
          </a:p>
          <a:p>
            <a:pPr algn="just"/>
            <a:r>
              <a:rPr lang="ca-ES" sz="1400" dirty="0">
                <a:latin typeface="Times New Roman" panose="02020603050405020304" pitchFamily="18" charset="0"/>
                <a:cs typeface="Times New Roman" panose="02020603050405020304" pitchFamily="18" charset="0"/>
              </a:rPr>
              <a:t>2.2. </a:t>
            </a:r>
            <a:r>
              <a:rPr lang="ca-ES" sz="1400" dirty="0" err="1">
                <a:latin typeface="Times New Roman" panose="02020603050405020304" pitchFamily="18" charset="0"/>
                <a:cs typeface="Times New Roman" panose="02020603050405020304" pitchFamily="18" charset="0"/>
              </a:rPr>
              <a:t>The</a:t>
            </a:r>
            <a:r>
              <a:rPr lang="ca-ES" sz="1400" dirty="0">
                <a:latin typeface="Times New Roman" panose="02020603050405020304" pitchFamily="18" charset="0"/>
                <a:cs typeface="Times New Roman" panose="02020603050405020304" pitchFamily="18" charset="0"/>
              </a:rPr>
              <a:t> </a:t>
            </a:r>
            <a:r>
              <a:rPr lang="ca-ES" sz="1400" dirty="0" err="1">
                <a:latin typeface="Times New Roman" panose="02020603050405020304" pitchFamily="18" charset="0"/>
                <a:cs typeface="Times New Roman" panose="02020603050405020304" pitchFamily="18" charset="0"/>
              </a:rPr>
              <a:t>chapter’s</a:t>
            </a:r>
            <a:r>
              <a:rPr lang="ca-ES" sz="1400" dirty="0">
                <a:latin typeface="Times New Roman" panose="02020603050405020304" pitchFamily="18" charset="0"/>
                <a:cs typeface="Times New Roman" panose="02020603050405020304" pitchFamily="18" charset="0"/>
              </a:rPr>
              <a:t> objectives:</a:t>
            </a:r>
          </a:p>
          <a:p>
            <a:pPr marL="285750" indent="-285750" algn="just">
              <a:buFont typeface="Arial" panose="020B0604020202020204" pitchFamily="34" charset="0"/>
              <a:buChar char="•"/>
            </a:pPr>
            <a:r>
              <a:rPr lang="ca-ES" sz="1400" b="0" dirty="0" err="1">
                <a:latin typeface="Times New Roman" panose="02020603050405020304" pitchFamily="18" charset="0"/>
                <a:cs typeface="Times New Roman" panose="02020603050405020304" pitchFamily="18" charset="0"/>
              </a:rPr>
              <a:t>multidimentional</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vision</a:t>
            </a:r>
            <a:r>
              <a:rPr lang="ca-ES" sz="1400" b="0" dirty="0">
                <a:latin typeface="Times New Roman" panose="02020603050405020304" pitchFamily="18" charset="0"/>
                <a:cs typeface="Times New Roman" panose="02020603050405020304" pitchFamily="18" charset="0"/>
              </a:rPr>
              <a:t> of LLLA</a:t>
            </a:r>
            <a:r>
              <a:rPr lang="x-none" sz="1400" b="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ca-ES" sz="1400" b="0" dirty="0">
                <a:latin typeface="Times New Roman" panose="02020603050405020304" pitchFamily="18" charset="0"/>
                <a:cs typeface="Times New Roman" panose="02020603050405020304" pitchFamily="18" charset="0"/>
              </a:rPr>
              <a:t>global view </a:t>
            </a:r>
            <a:r>
              <a:rPr lang="ca-ES" sz="1400" b="0" dirty="0" err="1">
                <a:latin typeface="Times New Roman" panose="02020603050405020304" pitchFamily="18" charset="0"/>
                <a:cs typeface="Times New Roman" panose="02020603050405020304" pitchFamily="18" charset="0"/>
              </a:rPr>
              <a:t>including</a:t>
            </a:r>
            <a:r>
              <a:rPr lang="ca-ES" sz="1400" b="0" dirty="0">
                <a:latin typeface="Times New Roman" panose="02020603050405020304" pitchFamily="18" charset="0"/>
                <a:cs typeface="Times New Roman" panose="02020603050405020304" pitchFamily="18" charset="0"/>
              </a:rPr>
              <a:t> digital </a:t>
            </a:r>
            <a:r>
              <a:rPr lang="ca-ES" sz="1400" b="0" dirty="0" err="1">
                <a:latin typeface="Times New Roman" panose="02020603050405020304" pitchFamily="18" charset="0"/>
                <a:cs typeface="Times New Roman" panose="02020603050405020304" pitchFamily="18" charset="0"/>
              </a:rPr>
              <a:t>technologies</a:t>
            </a:r>
            <a:r>
              <a:rPr lang="x-none" sz="1400" b="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ca-ES" sz="1400" b="0" dirty="0" err="1">
                <a:latin typeface="Times New Roman" panose="02020603050405020304" pitchFamily="18" charset="0"/>
                <a:cs typeface="Times New Roman" panose="02020603050405020304" pitchFamily="18" charset="0"/>
              </a:rPr>
              <a:t>provide</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trainers</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with</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an</a:t>
            </a:r>
            <a:r>
              <a:rPr lang="ca-ES" sz="1400" b="0" dirty="0">
                <a:latin typeface="Times New Roman" panose="02020603050405020304" pitchFamily="18" charset="0"/>
                <a:cs typeface="Times New Roman" panose="02020603050405020304" pitchFamily="18" charset="0"/>
              </a:rPr>
              <a:t> instrument </a:t>
            </a:r>
            <a:endParaRPr lang="x-none" sz="1400" b="0" dirty="0">
              <a:latin typeface="Times New Roman" panose="02020603050405020304" pitchFamily="18" charset="0"/>
              <a:cs typeface="Times New Roman" panose="02020603050405020304" pitchFamily="18" charset="0"/>
            </a:endParaRPr>
          </a:p>
          <a:p>
            <a:pPr algn="just">
              <a:lnSpc>
                <a:spcPct val="150000"/>
              </a:lnSpc>
            </a:pPr>
            <a:r>
              <a:rPr lang="ca-ES" sz="1400" dirty="0">
                <a:latin typeface="Times New Roman" panose="02020603050405020304" pitchFamily="18" charset="0"/>
                <a:cs typeface="Times New Roman" panose="02020603050405020304" pitchFamily="18" charset="0"/>
              </a:rPr>
              <a:t>2.3. LLLA </a:t>
            </a:r>
            <a:r>
              <a:rPr lang="ca-ES" sz="1400" dirty="0" err="1">
                <a:latin typeface="Times New Roman" panose="02020603050405020304" pitchFamily="18" charset="0"/>
                <a:cs typeface="Times New Roman" panose="02020603050405020304" pitchFamily="18" charset="0"/>
              </a:rPr>
              <a:t>Definition</a:t>
            </a:r>
            <a:r>
              <a:rPr lang="ca-ES" sz="14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ca-ES" sz="1400" b="0" dirty="0" err="1">
                <a:latin typeface="Times New Roman" panose="02020603050405020304" pitchFamily="18" charset="0"/>
                <a:cs typeface="Times New Roman" panose="02020603050405020304" pitchFamily="18" charset="0"/>
              </a:rPr>
              <a:t>according</a:t>
            </a:r>
            <a:r>
              <a:rPr lang="ca-ES" sz="1400" b="0" dirty="0">
                <a:latin typeface="Times New Roman" panose="02020603050405020304" pitchFamily="18" charset="0"/>
                <a:cs typeface="Times New Roman" panose="02020603050405020304" pitchFamily="18" charset="0"/>
              </a:rPr>
              <a:t> to H. B. Long (1985): </a:t>
            </a:r>
            <a:r>
              <a:rPr lang="ca-ES" sz="1400" b="0" dirty="0" err="1">
                <a:latin typeface="Times New Roman" panose="02020603050405020304" pitchFamily="18" charset="0"/>
                <a:cs typeface="Times New Roman" panose="02020603050405020304" pitchFamily="18" charset="0"/>
              </a:rPr>
              <a:t>inner</a:t>
            </a:r>
            <a:r>
              <a:rPr lang="ca-ES" sz="1400" b="0" dirty="0">
                <a:latin typeface="Times New Roman" panose="02020603050405020304" pitchFamily="18" charset="0"/>
                <a:cs typeface="Times New Roman" panose="02020603050405020304" pitchFamily="18" charset="0"/>
              </a:rPr>
              <a:t> personal </a:t>
            </a:r>
            <a:r>
              <a:rPr lang="ca-ES" sz="1400" b="0" dirty="0" err="1">
                <a:latin typeface="Times New Roman" panose="02020603050405020304" pitchFamily="18" charset="0"/>
                <a:cs typeface="Times New Roman" panose="02020603050405020304" pitchFamily="18" charset="0"/>
              </a:rPr>
              <a:t>process</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even</a:t>
            </a:r>
            <a:r>
              <a:rPr lang="ca-ES" sz="1400" b="0" dirty="0">
                <a:latin typeface="Times New Roman" panose="02020603050405020304" pitchFamily="18" charset="0"/>
                <a:cs typeface="Times New Roman" panose="02020603050405020304" pitchFamily="18" charset="0"/>
              </a:rPr>
              <a:t> a basic </a:t>
            </a:r>
            <a:r>
              <a:rPr lang="ca-ES" sz="1400" b="0" dirty="0" err="1">
                <a:latin typeface="Times New Roman" panose="02020603050405020304" pitchFamily="18" charset="0"/>
                <a:cs typeface="Times New Roman" panose="02020603050405020304" pitchFamily="18" charset="0"/>
              </a:rPr>
              <a:t>need</a:t>
            </a:r>
            <a:r>
              <a:rPr lang="ca-ES" sz="1400" b="0" dirty="0">
                <a:latin typeface="Times New Roman" panose="02020603050405020304" pitchFamily="18" charset="0"/>
                <a:cs typeface="Times New Roman" panose="02020603050405020304" pitchFamily="18" charset="0"/>
              </a:rPr>
              <a:t> of </a:t>
            </a:r>
            <a:r>
              <a:rPr lang="ca-ES" sz="1400" b="0" dirty="0" err="1">
                <a:latin typeface="Times New Roman" panose="02020603050405020304" pitchFamily="18" charset="0"/>
                <a:cs typeface="Times New Roman" panose="02020603050405020304" pitchFamily="18" charset="0"/>
              </a:rPr>
              <a:t>human</a:t>
            </a:r>
            <a:r>
              <a:rPr lang="ca-ES" sz="1400" b="0" dirty="0">
                <a:latin typeface="Times New Roman" panose="02020603050405020304" pitchFamily="18" charset="0"/>
                <a:cs typeface="Times New Roman" panose="02020603050405020304" pitchFamily="18" charset="0"/>
              </a:rPr>
              <a:t> beings in </a:t>
            </a:r>
            <a:r>
              <a:rPr lang="ca-ES" sz="1400" b="0" dirty="0" err="1">
                <a:latin typeface="Times New Roman" panose="02020603050405020304" pitchFamily="18" charset="0"/>
                <a:cs typeface="Times New Roman" panose="02020603050405020304" pitchFamily="18" charset="0"/>
              </a:rPr>
              <a:t>order</a:t>
            </a:r>
            <a:r>
              <a:rPr lang="ca-ES" sz="1400" b="0" dirty="0">
                <a:latin typeface="Times New Roman" panose="02020603050405020304" pitchFamily="18" charset="0"/>
                <a:cs typeface="Times New Roman" panose="02020603050405020304" pitchFamily="18" charset="0"/>
              </a:rPr>
              <a:t> to </a:t>
            </a:r>
            <a:r>
              <a:rPr lang="ca-ES" sz="1400" b="0" dirty="0" err="1">
                <a:latin typeface="Times New Roman" panose="02020603050405020304" pitchFamily="18" charset="0"/>
                <a:cs typeface="Times New Roman" panose="02020603050405020304" pitchFamily="18" charset="0"/>
              </a:rPr>
              <a:t>deal</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with</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our</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environment</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adapt</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and</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survive</a:t>
            </a:r>
            <a:r>
              <a:rPr lang="ca-ES" sz="1400" b="0" dirty="0">
                <a:latin typeface="Times New Roman" panose="02020603050405020304" pitchFamily="18" charset="0"/>
                <a:cs typeface="Times New Roman" panose="02020603050405020304" pitchFamily="18" charset="0"/>
              </a:rPr>
              <a:t>.</a:t>
            </a:r>
            <a:r>
              <a:rPr lang="x-none" sz="1400" b="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ca-ES" sz="1400" b="0" dirty="0">
                <a:latin typeface="Times New Roman" panose="02020603050405020304" pitchFamily="18" charset="0"/>
                <a:cs typeface="Times New Roman" panose="02020603050405020304" pitchFamily="18" charset="0"/>
              </a:rPr>
              <a:t>OCDE (2011) </a:t>
            </a:r>
            <a:r>
              <a:rPr lang="ca-ES" sz="1400" b="0" dirty="0" err="1">
                <a:latin typeface="Times New Roman" panose="02020603050405020304" pitchFamily="18" charset="0"/>
                <a:cs typeface="Times New Roman" panose="02020603050405020304" pitchFamily="18" charset="0"/>
              </a:rPr>
              <a:t>identifies</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three</a:t>
            </a:r>
            <a:r>
              <a:rPr lang="ca-ES" sz="1400" b="0" dirty="0">
                <a:latin typeface="Times New Roman" panose="02020603050405020304" pitchFamily="18" charset="0"/>
                <a:cs typeface="Times New Roman" panose="02020603050405020304" pitchFamily="18" charset="0"/>
              </a:rPr>
              <a:t> categories of </a:t>
            </a:r>
            <a:r>
              <a:rPr lang="ca-ES" sz="1400" b="0" dirty="0" err="1">
                <a:latin typeface="Times New Roman" panose="02020603050405020304" pitchFamily="18" charset="0"/>
                <a:cs typeface="Times New Roman" panose="02020603050405020304" pitchFamily="18" charset="0"/>
              </a:rPr>
              <a:t>learning</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forms</a:t>
            </a:r>
            <a:r>
              <a:rPr lang="ca-ES" sz="1400" b="0" dirty="0">
                <a:latin typeface="Times New Roman" panose="02020603050405020304" pitchFamily="18" charset="0"/>
                <a:cs typeface="Times New Roman" panose="02020603050405020304" pitchFamily="18" charset="0"/>
              </a:rPr>
              <a:t>:</a:t>
            </a:r>
          </a:p>
          <a:p>
            <a:pPr algn="just"/>
            <a:r>
              <a:rPr lang="ca-ES" sz="1400" b="0" dirty="0">
                <a:latin typeface="Times New Roman" panose="02020603050405020304" pitchFamily="18" charset="0"/>
                <a:cs typeface="Times New Roman" panose="02020603050405020304" pitchFamily="18" charset="0"/>
              </a:rPr>
              <a:t> -      Formal</a:t>
            </a:r>
            <a:r>
              <a:rPr lang="x-none" sz="1400" b="0" dirty="0">
                <a:latin typeface="Times New Roman" panose="02020603050405020304" pitchFamily="18" charset="0"/>
                <a:cs typeface="Times New Roman" panose="02020603050405020304" pitchFamily="18" charset="0"/>
              </a:rPr>
              <a:t> </a:t>
            </a:r>
          </a:p>
          <a:p>
            <a:pPr marL="285750" indent="-285750" algn="just">
              <a:buFontTx/>
              <a:buChar char="-"/>
            </a:pPr>
            <a:r>
              <a:rPr lang="ca-ES" sz="1400" b="0" dirty="0">
                <a:latin typeface="Times New Roman" panose="02020603050405020304" pitchFamily="18" charset="0"/>
                <a:cs typeface="Times New Roman" panose="02020603050405020304" pitchFamily="18" charset="0"/>
              </a:rPr>
              <a:t>Non formal</a:t>
            </a:r>
            <a:r>
              <a:rPr lang="x-none" sz="1400" b="0" dirty="0">
                <a:latin typeface="Times New Roman" panose="02020603050405020304" pitchFamily="18" charset="0"/>
                <a:cs typeface="Times New Roman" panose="02020603050405020304" pitchFamily="18" charset="0"/>
              </a:rPr>
              <a:t> </a:t>
            </a:r>
          </a:p>
          <a:p>
            <a:pPr marL="285750" indent="-285750" algn="just">
              <a:buFontTx/>
              <a:buChar char="-"/>
            </a:pPr>
            <a:r>
              <a:rPr lang="ca-ES" sz="1400" b="0" dirty="0">
                <a:latin typeface="Times New Roman" panose="02020603050405020304" pitchFamily="18" charset="0"/>
                <a:cs typeface="Times New Roman" panose="02020603050405020304" pitchFamily="18" charset="0"/>
              </a:rPr>
              <a:t>Informal</a:t>
            </a:r>
            <a:r>
              <a:rPr lang="x-none" sz="1400" b="0" dirty="0">
                <a:latin typeface="Times New Roman" panose="02020603050405020304" pitchFamily="18" charset="0"/>
                <a:cs typeface="Times New Roman" panose="02020603050405020304" pitchFamily="18" charset="0"/>
              </a:rPr>
              <a:t> </a:t>
            </a:r>
          </a:p>
          <a:p>
            <a:pPr algn="just"/>
            <a:r>
              <a:rPr lang="x-none" sz="1400" b="0" dirty="0">
                <a:latin typeface="Times New Roman" panose="02020603050405020304" pitchFamily="18" charset="0"/>
                <a:cs typeface="Times New Roman" panose="02020603050405020304" pitchFamily="18" charset="0"/>
              </a:rPr>
              <a:t>So, LLLA  is happening in all three levels of education </a:t>
            </a:r>
            <a:r>
              <a:rPr lang="ca-ES" sz="1400" b="0" dirty="0" err="1">
                <a:latin typeface="Times New Roman" panose="02020603050405020304" pitchFamily="18" charset="0"/>
                <a:cs typeface="Times New Roman" panose="02020603050405020304" pitchFamily="18" charset="0"/>
              </a:rPr>
              <a:t>allowing</a:t>
            </a:r>
            <a:r>
              <a:rPr lang="ca-ES" sz="1400" b="0" dirty="0">
                <a:latin typeface="Times New Roman" panose="02020603050405020304" pitchFamily="18" charset="0"/>
                <a:cs typeface="Times New Roman" panose="02020603050405020304" pitchFamily="18" charset="0"/>
              </a:rPr>
              <a:t> individuals to </a:t>
            </a:r>
            <a:r>
              <a:rPr lang="ca-ES" sz="1400" b="0" dirty="0" err="1">
                <a:latin typeface="Times New Roman" panose="02020603050405020304" pitchFamily="18" charset="0"/>
                <a:cs typeface="Times New Roman" panose="02020603050405020304" pitchFamily="18" charset="0"/>
              </a:rPr>
              <a:t>learn</a:t>
            </a:r>
            <a:r>
              <a:rPr lang="ca-ES" sz="1400" b="0" dirty="0">
                <a:latin typeface="Times New Roman" panose="02020603050405020304" pitchFamily="18" charset="0"/>
                <a:cs typeface="Times New Roman" panose="02020603050405020304" pitchFamily="18" charset="0"/>
              </a:rPr>
              <a:t> contents, </a:t>
            </a:r>
            <a:r>
              <a:rPr lang="ca-ES" sz="1400" b="0" dirty="0" err="1">
                <a:latin typeface="Times New Roman" panose="02020603050405020304" pitchFamily="18" charset="0"/>
                <a:cs typeface="Times New Roman" panose="02020603050405020304" pitchFamily="18" charset="0"/>
              </a:rPr>
              <a:t>abilities</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and</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competencies</a:t>
            </a:r>
            <a:r>
              <a:rPr lang="ca-ES" sz="1400" b="0" dirty="0">
                <a:latin typeface="Times New Roman" panose="02020603050405020304" pitchFamily="18" charset="0"/>
                <a:cs typeface="Times New Roman" panose="02020603050405020304" pitchFamily="18" charset="0"/>
              </a:rPr>
              <a:t> in a </a:t>
            </a:r>
            <a:r>
              <a:rPr lang="ca-ES" sz="1400" b="0" dirty="0" err="1">
                <a:latin typeface="Times New Roman" panose="02020603050405020304" pitchFamily="18" charset="0"/>
                <a:cs typeface="Times New Roman" panose="02020603050405020304" pitchFamily="18" charset="0"/>
              </a:rPr>
              <a:t>specific</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way</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and</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mostly</a:t>
            </a:r>
            <a:r>
              <a:rPr lang="ca-ES" sz="1400" b="0" dirty="0">
                <a:latin typeface="Times New Roman" panose="02020603050405020304" pitchFamily="18" charset="0"/>
                <a:cs typeface="Times New Roman" panose="02020603050405020304" pitchFamily="18" charset="0"/>
              </a:rPr>
              <a:t> </a:t>
            </a:r>
            <a:r>
              <a:rPr lang="ca-ES" sz="1400" b="0" dirty="0" err="1">
                <a:latin typeface="Times New Roman" panose="02020603050405020304" pitchFamily="18" charset="0"/>
                <a:cs typeface="Times New Roman" panose="02020603050405020304" pitchFamily="18" charset="0"/>
              </a:rPr>
              <a:t>outside</a:t>
            </a:r>
            <a:r>
              <a:rPr lang="ca-ES" sz="1400" b="0" dirty="0">
                <a:latin typeface="Times New Roman" panose="02020603050405020304" pitchFamily="18" charset="0"/>
                <a:cs typeface="Times New Roman" panose="02020603050405020304" pitchFamily="18" charset="0"/>
              </a:rPr>
              <a:t> formal education.</a:t>
            </a:r>
            <a:endParaRPr lang="x-none" dirty="0"/>
          </a:p>
          <a:p>
            <a:pPr marL="285750" indent="-285750" algn="just">
              <a:buFont typeface="Arial" panose="020B0604020202020204" pitchFamily="34" charset="0"/>
              <a:buChar char="•"/>
            </a:pPr>
            <a:endParaRPr lang="x-none" sz="1400" b="0" dirty="0">
              <a:solidFill>
                <a:srgbClr val="FF0066"/>
              </a:solidFill>
              <a:latin typeface="Times New Roman" panose="02020603050405020304" pitchFamily="18" charset="0"/>
              <a:cs typeface="Times New Roman" panose="02020603050405020304" pitchFamily="18" charset="0"/>
            </a:endParaRPr>
          </a:p>
          <a:p>
            <a:pPr lvl="0">
              <a:lnSpc>
                <a:spcPct val="150000"/>
              </a:lnSpc>
            </a:pPr>
            <a:endParaRPr lang="x-none" sz="1200" dirty="0">
              <a:solidFill>
                <a:srgbClr val="FF0066"/>
              </a:solidFill>
              <a:latin typeface="Times New Roman" panose="02020603050405020304" pitchFamily="18" charset="0"/>
              <a:cs typeface="Times New Roman" panose="02020603050405020304" pitchFamily="18" charset="0"/>
            </a:endParaRPr>
          </a:p>
          <a:p>
            <a:pPr lvl="0">
              <a:lnSpc>
                <a:spcPct val="150000"/>
              </a:lnSpc>
            </a:pPr>
            <a:endParaRPr lang="el-GR" sz="1200" dirty="0">
              <a:latin typeface="Times New Roman" panose="02020603050405020304" pitchFamily="18" charset="0"/>
              <a:cs typeface="Times New Roman" pitchFamily="18" charset="0"/>
            </a:endParaRPr>
          </a:p>
          <a:p>
            <a:endParaRPr lang="el-GR" sz="1200" b="0" dirty="0"/>
          </a:p>
        </p:txBody>
      </p:sp>
      <p:pic>
        <p:nvPicPr>
          <p:cNvPr id="9" name="image32.png">
            <a:extLst>
              <a:ext uri="{FF2B5EF4-FFF2-40B4-BE49-F238E27FC236}">
                <a16:creationId xmlns:a16="http://schemas.microsoft.com/office/drawing/2014/main" xmlns="" id="{1C16A5B7-EECC-6442-A7E9-6BAE577023BC}"/>
              </a:ext>
            </a:extLst>
          </p:cNvPr>
          <p:cNvPicPr/>
          <p:nvPr/>
        </p:nvPicPr>
        <p:blipFill>
          <a:blip r:embed="rId3" cstate="print"/>
          <a:srcRect/>
          <a:stretch>
            <a:fillRect/>
          </a:stretch>
        </p:blipFill>
        <p:spPr>
          <a:xfrm>
            <a:off x="4095682" y="-27777"/>
            <a:ext cx="1683834" cy="947651"/>
          </a:xfrm>
          <a:prstGeom prst="rect">
            <a:avLst/>
          </a:prstGeom>
          <a:ln/>
        </p:spPr>
      </p:pic>
      <p:pic>
        <p:nvPicPr>
          <p:cNvPr id="23" name="image1.png" descr="A picture containing text&#10;&#10;Description automatically generated">
            <a:extLst>
              <a:ext uri="{FF2B5EF4-FFF2-40B4-BE49-F238E27FC236}">
                <a16:creationId xmlns:a16="http://schemas.microsoft.com/office/drawing/2014/main" xmlns="" id="{5F3563BC-BE2B-3648-A69A-F4A3E8DAE34A}"/>
              </a:ext>
            </a:extLst>
          </p:cNvPr>
          <p:cNvPicPr/>
          <p:nvPr/>
        </p:nvPicPr>
        <p:blipFill>
          <a:blip r:embed="rId4" cstate="print"/>
          <a:srcRect/>
          <a:stretch>
            <a:fillRect/>
          </a:stretch>
        </p:blipFill>
        <p:spPr>
          <a:xfrm>
            <a:off x="8878494" y="103548"/>
            <a:ext cx="2626243" cy="739701"/>
          </a:xfrm>
          <a:prstGeom prst="rect">
            <a:avLst/>
          </a:prstGeom>
          <a:ln/>
        </p:spPr>
      </p:pic>
    </p:spTree>
    <p:extLst>
      <p:ext uri="{BB962C8B-B14F-4D97-AF65-F5344CB8AC3E}">
        <p14:creationId xmlns:p14="http://schemas.microsoft.com/office/powerpoint/2010/main" xmlns="" val="360860505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rasmus plus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Υπότιτλος 2"/>
          <p:cNvSpPr>
            <a:spLocks noGrp="1"/>
          </p:cNvSpPr>
          <p:nvPr>
            <p:ph type="subTitle" idx="1"/>
          </p:nvPr>
        </p:nvSpPr>
        <p:spPr>
          <a:xfrm>
            <a:off x="374781" y="1210475"/>
            <a:ext cx="9125635" cy="5102082"/>
          </a:xfrm>
        </p:spPr>
        <p:txBody>
          <a:bodyPr>
            <a:normAutofit/>
          </a:bodyPr>
          <a:lstStyle/>
          <a:p>
            <a:pPr>
              <a:lnSpc>
                <a:spcPct val="150000"/>
              </a:lnSpc>
            </a:pPr>
            <a:r>
              <a:rPr lang="en-US" sz="1600" dirty="0">
                <a:solidFill>
                  <a:srgbClr val="FF0066"/>
                </a:solidFill>
                <a:latin typeface="Times New Roman" panose="02020603050405020304" pitchFamily="18" charset="0"/>
                <a:cs typeface="Times New Roman" pitchFamily="18" charset="0"/>
              </a:rPr>
              <a:t>CHAPTER 2 :  </a:t>
            </a:r>
            <a:r>
              <a:rPr lang="ca-ES" sz="1600" dirty="0">
                <a:solidFill>
                  <a:srgbClr val="FF0066"/>
                </a:solidFill>
                <a:latin typeface="Times New Roman" panose="02020603050405020304" pitchFamily="18" charset="0"/>
                <a:cs typeface="Times New Roman" panose="02020603050405020304" pitchFamily="18" charset="0"/>
              </a:rPr>
              <a:t>LIFELONG LEARNING IN ARTS (</a:t>
            </a:r>
            <a:r>
              <a:rPr lang="ca-ES" sz="1400" dirty="0">
                <a:solidFill>
                  <a:srgbClr val="FF0066"/>
                </a:solidFill>
                <a:latin typeface="Times New Roman" panose="02020603050405020304" pitchFamily="18" charset="0"/>
                <a:cs typeface="Times New Roman" panose="02020603050405020304" pitchFamily="18" charset="0"/>
              </a:rPr>
              <a:t>Escola D’ Art D’ Olot)</a:t>
            </a:r>
          </a:p>
          <a:p>
            <a:pPr>
              <a:lnSpc>
                <a:spcPct val="150000"/>
              </a:lnSpc>
            </a:pPr>
            <a:endParaRPr lang="ca-ES" sz="1400" dirty="0">
              <a:solidFill>
                <a:srgbClr val="FF0066"/>
              </a:solidFill>
              <a:latin typeface="Times New Roman" panose="02020603050405020304" pitchFamily="18" charset="0"/>
              <a:cs typeface="Times New Roman" panose="02020603050405020304" pitchFamily="18" charset="0"/>
            </a:endParaRPr>
          </a:p>
          <a:p>
            <a:pPr>
              <a:lnSpc>
                <a:spcPct val="150000"/>
              </a:lnSpc>
            </a:pPr>
            <a:r>
              <a:rPr lang="ca-ES" sz="1400" dirty="0">
                <a:solidFill>
                  <a:srgbClr val="00B0F0"/>
                </a:solidFill>
                <a:latin typeface="Times New Roman" panose="02020603050405020304" pitchFamily="18" charset="0"/>
                <a:cs typeface="Times New Roman" panose="02020603050405020304" pitchFamily="18" charset="0"/>
              </a:rPr>
              <a:t>TO BE DEVELOPED (</a:t>
            </a:r>
            <a:r>
              <a:rPr lang="ca-ES" sz="1400" dirty="0" err="1">
                <a:solidFill>
                  <a:srgbClr val="00B0F0"/>
                </a:solidFill>
                <a:latin typeface="Times New Roman" panose="02020603050405020304" pitchFamily="18" charset="0"/>
                <a:cs typeface="Times New Roman" panose="02020603050405020304" pitchFamily="18" charset="0"/>
              </a:rPr>
              <a:t>see</a:t>
            </a:r>
            <a:r>
              <a:rPr lang="ca-ES" sz="1400" dirty="0">
                <a:solidFill>
                  <a:srgbClr val="00B0F0"/>
                </a:solidFill>
                <a:latin typeface="Times New Roman" panose="02020603050405020304" pitchFamily="18" charset="0"/>
                <a:cs typeface="Times New Roman" panose="02020603050405020304" pitchFamily="18" charset="0"/>
              </a:rPr>
              <a:t> </a:t>
            </a:r>
            <a:r>
              <a:rPr lang="ca-ES" sz="1400" dirty="0" err="1">
                <a:solidFill>
                  <a:srgbClr val="00B0F0"/>
                </a:solidFill>
                <a:latin typeface="Times New Roman" panose="02020603050405020304" pitchFamily="18" charset="0"/>
                <a:cs typeface="Times New Roman" panose="02020603050405020304" pitchFamily="18" charset="0"/>
              </a:rPr>
              <a:t>template</a:t>
            </a:r>
            <a:r>
              <a:rPr lang="ca-ES" sz="1400" dirty="0">
                <a:solidFill>
                  <a:srgbClr val="00B0F0"/>
                </a:solidFill>
                <a:latin typeface="Times New Roman" panose="02020603050405020304" pitchFamily="18" charset="0"/>
                <a:cs typeface="Times New Roman" panose="02020603050405020304" pitchFamily="18" charset="0"/>
              </a:rPr>
              <a:t>)</a:t>
            </a:r>
          </a:p>
          <a:p>
            <a:pPr>
              <a:lnSpc>
                <a:spcPct val="150000"/>
              </a:lnSpc>
            </a:pPr>
            <a:endParaRPr lang="ca-ES" sz="1400" dirty="0">
              <a:solidFill>
                <a:srgbClr val="00B0F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ca-ES" sz="1400" dirty="0">
                <a:latin typeface="Times New Roman" panose="02020603050405020304" pitchFamily="18" charset="0"/>
                <a:cs typeface="Times New Roman" panose="02020603050405020304" pitchFamily="18" charset="0"/>
              </a:rPr>
              <a:t>2.4. </a:t>
            </a:r>
            <a:r>
              <a:rPr lang="ca-ES" sz="1400" dirty="0" err="1">
                <a:latin typeface="Times New Roman" panose="02020603050405020304" pitchFamily="18" charset="0"/>
                <a:cs typeface="Times New Roman" panose="02020603050405020304" pitchFamily="18" charset="0"/>
              </a:rPr>
              <a:t>Worries</a:t>
            </a:r>
            <a:r>
              <a:rPr lang="ca-ES" sz="1400" dirty="0">
                <a:latin typeface="Times New Roman" panose="02020603050405020304" pitchFamily="18" charset="0"/>
                <a:cs typeface="Times New Roman" panose="02020603050405020304" pitchFamily="18" charset="0"/>
              </a:rPr>
              <a:t> </a:t>
            </a:r>
            <a:r>
              <a:rPr lang="ca-ES" sz="1400" dirty="0" err="1">
                <a:latin typeface="Times New Roman" panose="02020603050405020304" pitchFamily="18" charset="0"/>
                <a:cs typeface="Times New Roman" panose="02020603050405020304" pitchFamily="18" charset="0"/>
              </a:rPr>
              <a:t>about</a:t>
            </a:r>
            <a:r>
              <a:rPr lang="ca-ES" sz="1400" dirty="0">
                <a:latin typeface="Times New Roman" panose="02020603050405020304" pitchFamily="18" charset="0"/>
                <a:cs typeface="Times New Roman" panose="02020603050405020304" pitchFamily="18" charset="0"/>
              </a:rPr>
              <a:t> </a:t>
            </a:r>
            <a:r>
              <a:rPr lang="ca-ES" sz="1400" dirty="0" err="1">
                <a:latin typeface="Times New Roman" panose="02020603050405020304" pitchFamily="18" charset="0"/>
                <a:cs typeface="Times New Roman" panose="02020603050405020304" pitchFamily="18" charset="0"/>
              </a:rPr>
              <a:t>the</a:t>
            </a:r>
            <a:r>
              <a:rPr lang="ca-ES" sz="1400" dirty="0">
                <a:latin typeface="Times New Roman" panose="02020603050405020304" pitchFamily="18" charset="0"/>
                <a:cs typeface="Times New Roman" panose="02020603050405020304" pitchFamily="18" charset="0"/>
              </a:rPr>
              <a:t> </a:t>
            </a:r>
            <a:r>
              <a:rPr lang="ca-ES" sz="1400" dirty="0" err="1">
                <a:latin typeface="Times New Roman" panose="02020603050405020304" pitchFamily="18" charset="0"/>
                <a:cs typeface="Times New Roman" panose="02020603050405020304" pitchFamily="18" charset="0"/>
              </a:rPr>
              <a:t>importance</a:t>
            </a:r>
            <a:r>
              <a:rPr lang="ca-ES" sz="1400" dirty="0">
                <a:latin typeface="Times New Roman" panose="02020603050405020304" pitchFamily="18" charset="0"/>
                <a:cs typeface="Times New Roman" panose="02020603050405020304" pitchFamily="18" charset="0"/>
              </a:rPr>
              <a:t> of LLLA</a:t>
            </a:r>
          </a:p>
          <a:p>
            <a:pPr marL="285750" indent="-285750" algn="just">
              <a:buFont typeface="Arial" panose="020B0604020202020204" pitchFamily="34" charset="0"/>
              <a:buChar char="•"/>
            </a:pPr>
            <a:r>
              <a:rPr lang="ca-ES" sz="1400" dirty="0">
                <a:latin typeface="Times New Roman" panose="02020603050405020304" pitchFamily="18" charset="0"/>
                <a:cs typeface="Times New Roman" panose="02020603050405020304" pitchFamily="18" charset="0"/>
              </a:rPr>
              <a:t>2.5. Advantages/</a:t>
            </a:r>
            <a:r>
              <a:rPr lang="ca-ES" sz="1400" dirty="0" err="1">
                <a:latin typeface="Times New Roman" panose="02020603050405020304" pitchFamily="18" charset="0"/>
                <a:cs typeface="Times New Roman" panose="02020603050405020304" pitchFamily="18" charset="0"/>
              </a:rPr>
              <a:t>benefits</a:t>
            </a:r>
            <a:r>
              <a:rPr lang="ca-ES" sz="1400" dirty="0">
                <a:latin typeface="Times New Roman" panose="02020603050405020304" pitchFamily="18" charset="0"/>
                <a:cs typeface="Times New Roman" panose="02020603050405020304" pitchFamily="18" charset="0"/>
              </a:rPr>
              <a:t> of LLLA (</a:t>
            </a:r>
            <a:r>
              <a:rPr lang="ca-ES" sz="1400" dirty="0" err="1">
                <a:latin typeface="Times New Roman" panose="02020603050405020304" pitchFamily="18" charset="0"/>
                <a:cs typeface="Times New Roman" panose="02020603050405020304" pitchFamily="18" charset="0"/>
              </a:rPr>
              <a:t>eg</a:t>
            </a:r>
            <a:r>
              <a:rPr lang="ca-ES" sz="1400" dirty="0">
                <a:latin typeface="Times New Roman" panose="02020603050405020304" pitchFamily="18" charset="0"/>
                <a:cs typeface="Times New Roman" panose="02020603050405020304" pitchFamily="18" charset="0"/>
              </a:rPr>
              <a:t>. </a:t>
            </a:r>
            <a:r>
              <a:rPr lang="ca-ES" sz="1400" dirty="0" err="1">
                <a:latin typeface="Times New Roman" panose="02020603050405020304" pitchFamily="18" charset="0"/>
                <a:cs typeface="Times New Roman" panose="02020603050405020304" pitchFamily="18" charset="0"/>
              </a:rPr>
              <a:t>lifelong</a:t>
            </a:r>
            <a:r>
              <a:rPr lang="ca-ES" sz="1400" dirty="0">
                <a:latin typeface="Times New Roman" panose="02020603050405020304" pitchFamily="18" charset="0"/>
                <a:cs typeface="Times New Roman" panose="02020603050405020304" pitchFamily="18" charset="0"/>
              </a:rPr>
              <a:t> </a:t>
            </a:r>
            <a:r>
              <a:rPr lang="ca-ES" sz="1400" dirty="0" err="1">
                <a:latin typeface="Times New Roman" panose="02020603050405020304" pitchFamily="18" charset="0"/>
                <a:cs typeface="Times New Roman" panose="02020603050405020304" pitchFamily="18" charset="0"/>
              </a:rPr>
              <a:t>learning</a:t>
            </a:r>
            <a:r>
              <a:rPr lang="ca-ES" sz="1400" dirty="0">
                <a:latin typeface="Times New Roman" panose="02020603050405020304" pitchFamily="18" charset="0"/>
                <a:cs typeface="Times New Roman" panose="02020603050405020304" pitchFamily="18" charset="0"/>
              </a:rPr>
              <a:t> for a </a:t>
            </a:r>
            <a:r>
              <a:rPr lang="ca-ES" sz="1400" dirty="0" err="1">
                <a:latin typeface="Times New Roman" panose="02020603050405020304" pitchFamily="18" charset="0"/>
                <a:cs typeface="Times New Roman" panose="02020603050405020304" pitchFamily="18" charset="0"/>
              </a:rPr>
              <a:t>changing</a:t>
            </a:r>
            <a:r>
              <a:rPr lang="ca-ES" sz="1400" dirty="0">
                <a:latin typeface="Times New Roman" panose="02020603050405020304" pitchFamily="18" charset="0"/>
                <a:cs typeface="Times New Roman" panose="02020603050405020304" pitchFamily="18" charset="0"/>
              </a:rPr>
              <a:t> </a:t>
            </a:r>
            <a:r>
              <a:rPr lang="ca-ES" sz="1400" dirty="0" err="1">
                <a:latin typeface="Times New Roman" panose="02020603050405020304" pitchFamily="18" charset="0"/>
                <a:cs typeface="Times New Roman" panose="02020603050405020304" pitchFamily="18" charset="0"/>
              </a:rPr>
              <a:t>world</a:t>
            </a:r>
            <a:r>
              <a:rPr lang="x-none" sz="1400" dirty="0">
                <a:latin typeface="Times New Roman" panose="02020603050405020304" pitchFamily="18" charset="0"/>
                <a:cs typeface="Times New Roman" panose="02020603050405020304" pitchFamily="18" charset="0"/>
              </a:rPr>
              <a:t> …….)</a:t>
            </a:r>
            <a:endParaRPr lang="ca-E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ca-ES" sz="1400" dirty="0">
                <a:latin typeface="Times New Roman" panose="02020603050405020304" pitchFamily="18" charset="0"/>
                <a:cs typeface="Times New Roman" panose="02020603050405020304" pitchFamily="18" charset="0"/>
              </a:rPr>
              <a:t>2.6. </a:t>
            </a:r>
            <a:r>
              <a:rPr lang="ca-ES" sz="1400" dirty="0" err="1">
                <a:latin typeface="Times New Roman" panose="02020603050405020304" pitchFamily="18" charset="0"/>
                <a:cs typeface="Times New Roman" panose="02020603050405020304" pitchFamily="18" charset="0"/>
              </a:rPr>
              <a:t>The</a:t>
            </a:r>
            <a:r>
              <a:rPr lang="ca-ES" sz="1400" dirty="0">
                <a:latin typeface="Times New Roman" panose="02020603050405020304" pitchFamily="18" charset="0"/>
                <a:cs typeface="Times New Roman" panose="02020603050405020304" pitchFamily="18" charset="0"/>
              </a:rPr>
              <a:t> art as </a:t>
            </a:r>
            <a:r>
              <a:rPr lang="ca-ES" sz="1400" dirty="0" err="1">
                <a:latin typeface="Times New Roman" panose="02020603050405020304" pitchFamily="18" charset="0"/>
                <a:cs typeface="Times New Roman" panose="02020603050405020304" pitchFamily="18" charset="0"/>
              </a:rPr>
              <a:t>Creative</a:t>
            </a:r>
            <a:r>
              <a:rPr lang="ca-ES" sz="1400" dirty="0">
                <a:latin typeface="Times New Roman" panose="02020603050405020304" pitchFamily="18" charset="0"/>
                <a:cs typeface="Times New Roman" panose="02020603050405020304" pitchFamily="18" charset="0"/>
              </a:rPr>
              <a:t> Personal </a:t>
            </a:r>
            <a:r>
              <a:rPr lang="ca-ES" sz="1400" dirty="0" err="1">
                <a:latin typeface="Times New Roman" panose="02020603050405020304" pitchFamily="18" charset="0"/>
                <a:cs typeface="Times New Roman" panose="02020603050405020304" pitchFamily="18" charset="0"/>
              </a:rPr>
              <a:t>Realization</a:t>
            </a:r>
            <a:r>
              <a:rPr lang="ca-ES" sz="1400" dirty="0">
                <a:latin typeface="Times New Roman" panose="02020603050405020304" pitchFamily="18" charset="0"/>
                <a:cs typeface="Times New Roman" panose="02020603050405020304" pitchFamily="18" charset="0"/>
              </a:rPr>
              <a:t> (</a:t>
            </a:r>
            <a:r>
              <a:rPr lang="ca-ES" sz="1400" dirty="0" err="1">
                <a:latin typeface="Times New Roman" panose="02020603050405020304" pitchFamily="18" charset="0"/>
                <a:cs typeface="Times New Roman" panose="02020603050405020304" pitchFamily="18" charset="0"/>
              </a:rPr>
              <a:t>teachers</a:t>
            </a:r>
            <a:r>
              <a:rPr lang="ca-ES" sz="1400" dirty="0">
                <a:latin typeface="Times New Roman" panose="02020603050405020304" pitchFamily="18" charset="0"/>
                <a:cs typeface="Times New Roman" panose="02020603050405020304" pitchFamily="18" charset="0"/>
              </a:rPr>
              <a:t>, </a:t>
            </a:r>
            <a:r>
              <a:rPr lang="ca-ES" sz="1400" dirty="0" err="1">
                <a:latin typeface="Times New Roman" panose="02020603050405020304" pitchFamily="18" charset="0"/>
                <a:cs typeface="Times New Roman" panose="02020603050405020304" pitchFamily="18" charset="0"/>
              </a:rPr>
              <a:t>artists</a:t>
            </a:r>
            <a:r>
              <a:rPr lang="ca-ES" sz="1400" dirty="0">
                <a:latin typeface="Times New Roman" panose="02020603050405020304" pitchFamily="18" charset="0"/>
                <a:cs typeface="Times New Roman" panose="02020603050405020304" pitchFamily="18" charset="0"/>
              </a:rPr>
              <a:t>, </a:t>
            </a:r>
            <a:r>
              <a:rPr lang="ca-ES" sz="1400" dirty="0" err="1">
                <a:latin typeface="Times New Roman" panose="02020603050405020304" pitchFamily="18" charset="0"/>
                <a:cs typeface="Times New Roman" panose="02020603050405020304" pitchFamily="18" charset="0"/>
              </a:rPr>
              <a:t>youth</a:t>
            </a:r>
            <a:r>
              <a:rPr lang="ca-ES" sz="1400" dirty="0">
                <a:latin typeface="Times New Roman" panose="02020603050405020304" pitchFamily="18" charset="0"/>
                <a:cs typeface="Times New Roman" panose="02020603050405020304" pitchFamily="18" charset="0"/>
              </a:rPr>
              <a:t> as </a:t>
            </a:r>
            <a:r>
              <a:rPr lang="ca-ES" sz="1400" dirty="0" err="1">
                <a:latin typeface="Times New Roman" panose="02020603050405020304" pitchFamily="18" charset="0"/>
                <a:cs typeface="Times New Roman" panose="02020603050405020304" pitchFamily="18" charset="0"/>
              </a:rPr>
              <a:t>future</a:t>
            </a:r>
            <a:r>
              <a:rPr lang="ca-ES" sz="1400" dirty="0">
                <a:latin typeface="Times New Roman" panose="02020603050405020304" pitchFamily="18" charset="0"/>
                <a:cs typeface="Times New Roman" panose="02020603050405020304" pitchFamily="18" charset="0"/>
              </a:rPr>
              <a:t> </a:t>
            </a:r>
            <a:r>
              <a:rPr lang="ca-ES" sz="1400" dirty="0" err="1">
                <a:latin typeface="Times New Roman" panose="02020603050405020304" pitchFamily="18" charset="0"/>
                <a:cs typeface="Times New Roman" panose="02020603050405020304" pitchFamily="18" charset="0"/>
              </a:rPr>
              <a:t>citizens</a:t>
            </a:r>
            <a:r>
              <a:rPr lang="ca-ES" sz="1400" dirty="0">
                <a:latin typeface="Times New Roman" panose="02020603050405020304" pitchFamily="18" charset="0"/>
                <a:cs typeface="Times New Roman" panose="02020603050405020304" pitchFamily="18" charset="0"/>
              </a:rPr>
              <a:t>, </a:t>
            </a:r>
            <a:r>
              <a:rPr lang="ca-ES" sz="1400" dirty="0" err="1">
                <a:latin typeface="Times New Roman" panose="02020603050405020304" pitchFamily="18" charset="0"/>
                <a:cs typeface="Times New Roman" panose="02020603050405020304" pitchFamily="18" charset="0"/>
              </a:rPr>
              <a:t>community</a:t>
            </a:r>
            <a:r>
              <a:rPr lang="ca-ES" sz="1400" dirty="0">
                <a:latin typeface="Times New Roman" panose="02020603050405020304" pitchFamily="18" charset="0"/>
                <a:cs typeface="Times New Roman" panose="02020603050405020304" pitchFamily="18" charset="0"/>
              </a:rPr>
              <a:t>) </a:t>
            </a:r>
            <a:endParaRPr lang="x-none"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ca-ES" sz="1400" dirty="0">
                <a:latin typeface="Times New Roman" panose="02020603050405020304" pitchFamily="18" charset="0"/>
                <a:cs typeface="Times New Roman" panose="02020603050405020304" pitchFamily="18" charset="0"/>
              </a:rPr>
              <a:t>2.7. </a:t>
            </a:r>
            <a:r>
              <a:rPr lang="ca-ES" sz="1400" dirty="0" err="1">
                <a:latin typeface="Times New Roman" panose="02020603050405020304" pitchFamily="18" charset="0"/>
                <a:cs typeface="Times New Roman" panose="02020603050405020304" pitchFamily="18" charset="0"/>
              </a:rPr>
              <a:t>The</a:t>
            </a:r>
            <a:r>
              <a:rPr lang="ca-ES" sz="1400" dirty="0">
                <a:latin typeface="Times New Roman" panose="02020603050405020304" pitchFamily="18" charset="0"/>
                <a:cs typeface="Times New Roman" panose="02020603050405020304" pitchFamily="18" charset="0"/>
              </a:rPr>
              <a:t> art as </a:t>
            </a:r>
            <a:r>
              <a:rPr lang="ca-ES" sz="1400" dirty="0" err="1">
                <a:latin typeface="Times New Roman" panose="02020603050405020304" pitchFamily="18" charset="0"/>
                <a:cs typeface="Times New Roman" panose="02020603050405020304" pitchFamily="18" charset="0"/>
              </a:rPr>
              <a:t>Culture</a:t>
            </a:r>
            <a:r>
              <a:rPr lang="ca-ES" sz="1400" dirty="0">
                <a:latin typeface="Times New Roman" panose="02020603050405020304" pitchFamily="18" charset="0"/>
                <a:cs typeface="Times New Roman" panose="02020603050405020304" pitchFamily="18" charset="0"/>
              </a:rPr>
              <a:t>, </a:t>
            </a:r>
            <a:r>
              <a:rPr lang="ca-ES" sz="1400" dirty="0" err="1">
                <a:latin typeface="Times New Roman" panose="02020603050405020304" pitchFamily="18" charset="0"/>
                <a:cs typeface="Times New Roman" panose="02020603050405020304" pitchFamily="18" charset="0"/>
              </a:rPr>
              <a:t>History</a:t>
            </a:r>
            <a:r>
              <a:rPr lang="ca-ES" sz="1400" dirty="0">
                <a:latin typeface="Times New Roman" panose="02020603050405020304" pitchFamily="18" charset="0"/>
                <a:cs typeface="Times New Roman" panose="02020603050405020304" pitchFamily="18" charset="0"/>
              </a:rPr>
              <a:t> </a:t>
            </a:r>
            <a:r>
              <a:rPr lang="ca-ES" sz="1400" dirty="0" err="1">
                <a:latin typeface="Times New Roman" panose="02020603050405020304" pitchFamily="18" charset="0"/>
                <a:cs typeface="Times New Roman" panose="02020603050405020304" pitchFamily="18" charset="0"/>
              </a:rPr>
              <a:t>and</a:t>
            </a:r>
            <a:r>
              <a:rPr lang="ca-ES" sz="1400" dirty="0">
                <a:latin typeface="Times New Roman" panose="02020603050405020304" pitchFamily="18" charset="0"/>
                <a:cs typeface="Times New Roman" panose="02020603050405020304" pitchFamily="18" charset="0"/>
              </a:rPr>
              <a:t> Connectors </a:t>
            </a:r>
            <a:endParaRPr lang="x-none"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ca-ES" sz="1400" dirty="0">
                <a:latin typeface="Times New Roman" panose="02020603050405020304" pitchFamily="18" charset="0"/>
                <a:cs typeface="Times New Roman" panose="02020603050405020304" pitchFamily="18" charset="0"/>
              </a:rPr>
              <a:t>2.8. Arts as </a:t>
            </a:r>
            <a:r>
              <a:rPr lang="ca-ES" sz="1400" dirty="0" err="1">
                <a:latin typeface="Times New Roman" panose="02020603050405020304" pitchFamily="18" charset="0"/>
                <a:cs typeface="Times New Roman" panose="02020603050405020304" pitchFamily="18" charset="0"/>
              </a:rPr>
              <a:t>Means</a:t>
            </a:r>
            <a:r>
              <a:rPr lang="ca-ES" sz="1400" dirty="0">
                <a:latin typeface="Times New Roman" panose="02020603050405020304" pitchFamily="18" charset="0"/>
                <a:cs typeface="Times New Roman" panose="02020603050405020304" pitchFamily="18" charset="0"/>
              </a:rPr>
              <a:t> to </a:t>
            </a:r>
            <a:r>
              <a:rPr lang="ca-ES" sz="1400" dirty="0" err="1">
                <a:latin typeface="Times New Roman" panose="02020603050405020304" pitchFamily="18" charset="0"/>
                <a:cs typeface="Times New Roman" panose="02020603050405020304" pitchFamily="18" charset="0"/>
              </a:rPr>
              <a:t>Wellbeing</a:t>
            </a:r>
            <a:endParaRPr lang="x-none"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ca-ES" sz="1400" dirty="0">
                <a:latin typeface="Times New Roman" panose="02020603050405020304" pitchFamily="18" charset="0"/>
                <a:cs typeface="Times New Roman" panose="02020603050405020304" pitchFamily="18" charset="0"/>
              </a:rPr>
              <a:t>2.9. </a:t>
            </a:r>
            <a:r>
              <a:rPr lang="ca-ES" sz="1400" dirty="0" err="1">
                <a:latin typeface="Times New Roman" panose="02020603050405020304" pitchFamily="18" charset="0"/>
                <a:cs typeface="Times New Roman" panose="02020603050405020304" pitchFamily="18" charset="0"/>
              </a:rPr>
              <a:t>The</a:t>
            </a:r>
            <a:r>
              <a:rPr lang="ca-ES" sz="1400" dirty="0">
                <a:latin typeface="Times New Roman" panose="02020603050405020304" pitchFamily="18" charset="0"/>
                <a:cs typeface="Times New Roman" panose="02020603050405020304" pitchFamily="18" charset="0"/>
              </a:rPr>
              <a:t> Arts as </a:t>
            </a:r>
            <a:r>
              <a:rPr lang="ca-ES" sz="1400" dirty="0" err="1">
                <a:latin typeface="Times New Roman" panose="02020603050405020304" pitchFamily="18" charset="0"/>
                <a:cs typeface="Times New Roman" panose="02020603050405020304" pitchFamily="18" charset="0"/>
              </a:rPr>
              <a:t>Community</a:t>
            </a:r>
            <a:r>
              <a:rPr lang="ca-ES" sz="1400" dirty="0">
                <a:latin typeface="Times New Roman" panose="02020603050405020304" pitchFamily="18" charset="0"/>
                <a:cs typeface="Times New Roman" panose="02020603050405020304" pitchFamily="18" charset="0"/>
              </a:rPr>
              <a:t> </a:t>
            </a:r>
            <a:r>
              <a:rPr lang="ca-ES" sz="1400" dirty="0" err="1">
                <a:latin typeface="Times New Roman" panose="02020603050405020304" pitchFamily="18" charset="0"/>
                <a:cs typeface="Times New Roman" panose="02020603050405020304" pitchFamily="18" charset="0"/>
              </a:rPr>
              <a:t>Engagement</a:t>
            </a:r>
            <a:r>
              <a:rPr lang="ca-ES" sz="1400" dirty="0">
                <a:latin typeface="Times New Roman" panose="02020603050405020304" pitchFamily="18" charset="0"/>
                <a:cs typeface="Times New Roman" panose="02020603050405020304" pitchFamily="18" charset="0"/>
              </a:rPr>
              <a:t> </a:t>
            </a:r>
            <a:endParaRPr lang="x-none" sz="1400" dirty="0">
              <a:latin typeface="Times New Roman" panose="02020603050405020304" pitchFamily="18" charset="0"/>
              <a:cs typeface="Times New Roman" panose="02020603050405020304" pitchFamily="18" charset="0"/>
            </a:endParaRPr>
          </a:p>
          <a:p>
            <a:pPr algn="just"/>
            <a:endParaRPr lang="x-none" dirty="0"/>
          </a:p>
          <a:p>
            <a:pPr marL="285750" indent="-285750" algn="just">
              <a:buFont typeface="Arial" panose="020B0604020202020204" pitchFamily="34" charset="0"/>
              <a:buChar char="•"/>
            </a:pPr>
            <a:endParaRPr lang="x-none" sz="1400" b="0" dirty="0">
              <a:solidFill>
                <a:srgbClr val="FF0066"/>
              </a:solidFill>
              <a:latin typeface="Times New Roman" panose="02020603050405020304" pitchFamily="18" charset="0"/>
              <a:cs typeface="Times New Roman" panose="02020603050405020304" pitchFamily="18" charset="0"/>
            </a:endParaRPr>
          </a:p>
          <a:p>
            <a:pPr lvl="0">
              <a:lnSpc>
                <a:spcPct val="150000"/>
              </a:lnSpc>
            </a:pPr>
            <a:endParaRPr lang="x-none" sz="1200" dirty="0">
              <a:solidFill>
                <a:srgbClr val="FF0066"/>
              </a:solidFill>
              <a:latin typeface="Times New Roman" panose="02020603050405020304" pitchFamily="18" charset="0"/>
              <a:cs typeface="Times New Roman" panose="02020603050405020304" pitchFamily="18" charset="0"/>
            </a:endParaRPr>
          </a:p>
          <a:p>
            <a:pPr lvl="0">
              <a:lnSpc>
                <a:spcPct val="150000"/>
              </a:lnSpc>
            </a:pPr>
            <a:endParaRPr lang="el-GR" sz="1200" dirty="0">
              <a:latin typeface="Times New Roman" panose="02020603050405020304" pitchFamily="18" charset="0"/>
              <a:cs typeface="Times New Roman" pitchFamily="18" charset="0"/>
            </a:endParaRPr>
          </a:p>
          <a:p>
            <a:endParaRPr lang="el-GR" sz="1200" b="0" dirty="0"/>
          </a:p>
        </p:txBody>
      </p:sp>
      <p:pic>
        <p:nvPicPr>
          <p:cNvPr id="9" name="image32.png">
            <a:extLst>
              <a:ext uri="{FF2B5EF4-FFF2-40B4-BE49-F238E27FC236}">
                <a16:creationId xmlns:a16="http://schemas.microsoft.com/office/drawing/2014/main" xmlns="" id="{1C16A5B7-EECC-6442-A7E9-6BAE577023BC}"/>
              </a:ext>
            </a:extLst>
          </p:cNvPr>
          <p:cNvPicPr/>
          <p:nvPr/>
        </p:nvPicPr>
        <p:blipFill>
          <a:blip r:embed="rId3" cstate="print"/>
          <a:srcRect/>
          <a:stretch>
            <a:fillRect/>
          </a:stretch>
        </p:blipFill>
        <p:spPr>
          <a:xfrm>
            <a:off x="4095682" y="-27777"/>
            <a:ext cx="1683834" cy="947651"/>
          </a:xfrm>
          <a:prstGeom prst="rect">
            <a:avLst/>
          </a:prstGeom>
          <a:ln/>
        </p:spPr>
      </p:pic>
      <p:pic>
        <p:nvPicPr>
          <p:cNvPr id="10" name="image1.png" descr="A picture containing text&#10;&#10;Description automatically generated">
            <a:extLst>
              <a:ext uri="{FF2B5EF4-FFF2-40B4-BE49-F238E27FC236}">
                <a16:creationId xmlns:a16="http://schemas.microsoft.com/office/drawing/2014/main" xmlns="" id="{AB1940E0-268A-4043-9A1B-E40062C21508}"/>
              </a:ext>
            </a:extLst>
          </p:cNvPr>
          <p:cNvPicPr/>
          <p:nvPr/>
        </p:nvPicPr>
        <p:blipFill>
          <a:blip r:embed="rId4" cstate="print"/>
          <a:srcRect/>
          <a:stretch>
            <a:fillRect/>
          </a:stretch>
        </p:blipFill>
        <p:spPr>
          <a:xfrm>
            <a:off x="9084021" y="64049"/>
            <a:ext cx="2339384" cy="763998"/>
          </a:xfrm>
          <a:prstGeom prst="rect">
            <a:avLst/>
          </a:prstGeom>
          <a:ln/>
        </p:spPr>
      </p:pic>
    </p:spTree>
    <p:extLst>
      <p:ext uri="{BB962C8B-B14F-4D97-AF65-F5344CB8AC3E}">
        <p14:creationId xmlns:p14="http://schemas.microsoft.com/office/powerpoint/2010/main" xmlns="" val="101078493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rasmus plus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094808" cy="84324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Υπότιτλος 2"/>
          <p:cNvSpPr>
            <a:spLocks noGrp="1"/>
          </p:cNvSpPr>
          <p:nvPr>
            <p:ph type="subTitle" idx="1"/>
          </p:nvPr>
        </p:nvSpPr>
        <p:spPr>
          <a:xfrm>
            <a:off x="1170710" y="1221972"/>
            <a:ext cx="7915101" cy="5378334"/>
          </a:xfrm>
        </p:spPr>
        <p:txBody>
          <a:bodyPr>
            <a:normAutofit/>
          </a:bodyPr>
          <a:lstStyle/>
          <a:p>
            <a:r>
              <a:rPr lang="en-US" sz="1400" b="0" dirty="0">
                <a:latin typeface="Times New Roman" pitchFamily="18" charset="0"/>
                <a:cs typeface="Times New Roman" pitchFamily="18" charset="0"/>
              </a:rPr>
              <a:t> </a:t>
            </a:r>
            <a:endParaRPr lang="el-GR" sz="2500" b="0" dirty="0">
              <a:latin typeface="Times New Roman" pitchFamily="18" charset="0"/>
              <a:cs typeface="Times New Roman" pitchFamily="18" charset="0"/>
            </a:endParaRPr>
          </a:p>
          <a:p>
            <a:endParaRPr lang="el-GR" dirty="0"/>
          </a:p>
        </p:txBody>
      </p:sp>
      <p:sp>
        <p:nvSpPr>
          <p:cNvPr id="4" name="Ορθογώνιο 3"/>
          <p:cNvSpPr/>
          <p:nvPr/>
        </p:nvSpPr>
        <p:spPr>
          <a:xfrm>
            <a:off x="350873" y="1116418"/>
            <a:ext cx="8287017" cy="6247864"/>
          </a:xfrm>
          <a:prstGeom prst="rect">
            <a:avLst/>
          </a:prstGeom>
        </p:spPr>
        <p:txBody>
          <a:bodyPr wrap="square">
            <a:spAutoFit/>
          </a:bodyPr>
          <a:lstStyle/>
          <a:p>
            <a:pPr lvl="0" algn="just"/>
            <a:r>
              <a:rPr lang="en-US" sz="1400" b="1" dirty="0">
                <a:solidFill>
                  <a:srgbClr val="FF0066"/>
                </a:solidFill>
                <a:latin typeface="Times New Roman" pitchFamily="18" charset="0"/>
                <a:cs typeface="Times New Roman" pitchFamily="18" charset="0"/>
              </a:rPr>
              <a:t> CHAPTER 3: ACTIVE PARTNERSHIPS BETWEEN SCHOOLS AND ART’S ORGANIZATIONS AND BETWEEN TEACHERS, ARTISTS AND THE COMMUNITY </a:t>
            </a:r>
          </a:p>
          <a:p>
            <a:pPr lvl="0" algn="just"/>
            <a:r>
              <a:rPr lang="en-US" sz="1400" b="1" dirty="0">
                <a:solidFill>
                  <a:srgbClr val="FF0066"/>
                </a:solidFill>
                <a:latin typeface="Times New Roman" pitchFamily="18" charset="0"/>
                <a:cs typeface="Times New Roman" pitchFamily="18" charset="0"/>
              </a:rPr>
              <a:t>(Blue Room Innovation)</a:t>
            </a:r>
            <a:endParaRPr lang="el-GR" sz="1400" dirty="0">
              <a:solidFill>
                <a:srgbClr val="FF0066"/>
              </a:solidFill>
              <a:latin typeface="Times New Roman" pitchFamily="18" charset="0"/>
              <a:cs typeface="Times New Roman" pitchFamily="18" charset="0"/>
            </a:endParaRPr>
          </a:p>
          <a:p>
            <a:pPr algn="just"/>
            <a:endParaRPr lang="el-GR" sz="1200" b="1" dirty="0">
              <a:latin typeface="Times New Roman" pitchFamily="18" charset="0"/>
              <a:cs typeface="Times New Roman" pitchFamily="18" charset="0"/>
            </a:endParaRPr>
          </a:p>
          <a:p>
            <a:pPr algn="just"/>
            <a:endParaRPr lang="el-GR" sz="1200"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a:p>
            <a:pPr algn="just"/>
            <a:r>
              <a:rPr lang="en-US" sz="1400" b="1" dirty="0">
                <a:latin typeface="Times New Roman" pitchFamily="18" charset="0"/>
                <a:cs typeface="Times New Roman" pitchFamily="18" charset="0"/>
              </a:rPr>
              <a:t>3.1. Introduction: </a:t>
            </a:r>
            <a:r>
              <a:rPr lang="en-US" sz="1400" dirty="0">
                <a:latin typeface="Times New Roman" pitchFamily="18" charset="0"/>
                <a:cs typeface="Times New Roman" pitchFamily="18" charset="0"/>
              </a:rPr>
              <a:t>Definition of what Active Partnerships mean</a:t>
            </a:r>
          </a:p>
          <a:p>
            <a:pPr algn="just"/>
            <a:endParaRPr lang="en-US" sz="1400" dirty="0">
              <a:latin typeface="Times New Roman" pitchFamily="18" charset="0"/>
              <a:cs typeface="Times New Roman" pitchFamily="18" charset="0"/>
            </a:endParaRPr>
          </a:p>
          <a:p>
            <a:pPr algn="just"/>
            <a:r>
              <a:rPr lang="en-US" sz="1400" b="1" dirty="0">
                <a:latin typeface="Times New Roman" pitchFamily="18" charset="0"/>
                <a:cs typeface="Times New Roman" pitchFamily="18" charset="0"/>
              </a:rPr>
              <a:t>3.2. Key considerations (Factors) for successful partnerships: </a:t>
            </a:r>
          </a:p>
          <a:p>
            <a:pPr algn="just"/>
            <a:endParaRPr lang="en-US" sz="1400" b="1" dirty="0">
              <a:latin typeface="Times New Roman" pitchFamily="18" charset="0"/>
              <a:cs typeface="Times New Roman" pitchFamily="18" charset="0"/>
            </a:endParaRPr>
          </a:p>
          <a:p>
            <a:pPr algn="just"/>
            <a:r>
              <a:rPr lang="en-US" sz="1400" b="1" dirty="0">
                <a:latin typeface="Times New Roman" pitchFamily="18" charset="0"/>
                <a:cs typeface="Times New Roman" pitchFamily="18" charset="0"/>
              </a:rPr>
              <a:t>3.3. Different Types of Collaborative Activities (Theory):</a:t>
            </a:r>
          </a:p>
          <a:p>
            <a:pPr algn="just"/>
            <a:endParaRPr lang="en-US" sz="1400" b="1" dirty="0">
              <a:latin typeface="Times New Roman" pitchFamily="18" charset="0"/>
              <a:cs typeface="Times New Roman" pitchFamily="18" charset="0"/>
            </a:endParaRPr>
          </a:p>
          <a:p>
            <a:pPr marL="285750" indent="-285750" algn="just">
              <a:buFont typeface="Arial" panose="020B0604020202020204" pitchFamily="34" charset="0"/>
              <a:buChar char="•"/>
            </a:pPr>
            <a:r>
              <a:rPr lang="en-US" sz="1400" b="1" dirty="0">
                <a:latin typeface="Times New Roman" pitchFamily="18" charset="0"/>
                <a:cs typeface="Times New Roman" pitchFamily="18" charset="0"/>
              </a:rPr>
              <a:t>3.3.a. Formal (school based) arts education environment: </a:t>
            </a:r>
            <a:r>
              <a:rPr lang="en-US" sz="1400" dirty="0">
                <a:latin typeface="Times New Roman" pitchFamily="18" charset="0"/>
                <a:cs typeface="Times New Roman" pitchFamily="18" charset="0"/>
              </a:rPr>
              <a:t>Ministries; Schools; Teachers (educators and artists); Arts; Science;</a:t>
            </a:r>
            <a:endParaRPr lang="el-GR" sz="1400" dirty="0">
              <a:latin typeface="Times New Roman" pitchFamily="18" charset="0"/>
              <a:cs typeface="Times New Roman" pitchFamily="18" charset="0"/>
            </a:endParaRPr>
          </a:p>
          <a:p>
            <a:pPr algn="just"/>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marL="285750" indent="-285750" algn="just">
              <a:buFont typeface="Arial" panose="020B0604020202020204" pitchFamily="34" charset="0"/>
              <a:buChar char="•"/>
            </a:pPr>
            <a:r>
              <a:rPr lang="en-US" sz="1400" b="1" dirty="0">
                <a:latin typeface="Times New Roman" pitchFamily="18" charset="0"/>
                <a:cs typeface="Times New Roman" pitchFamily="18" charset="0"/>
              </a:rPr>
              <a:t>3.3.b. Informal (community based) arts education environment: </a:t>
            </a:r>
            <a:r>
              <a:rPr lang="en-US" sz="1400" dirty="0">
                <a:latin typeface="Times New Roman" pitchFamily="18" charset="0"/>
                <a:cs typeface="Times New Roman" pitchFamily="18" charset="0"/>
              </a:rPr>
              <a:t>Community organizations</a:t>
            </a:r>
            <a:endParaRPr lang="el-GR"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r>
              <a:rPr lang="en-US" sz="1400" dirty="0">
                <a:latin typeface="Times New Roman" pitchFamily="18" charset="0"/>
                <a:cs typeface="Times New Roman" pitchFamily="18" charset="0"/>
              </a:rPr>
              <a:t>e.g. Visiting art museums and galleries, Attending live performances, Invitation of Artists in School, Environmental Education through Arts Education, Organizing projects, Using new technologies in artistic creation, Online teaching Art, Emphasizing on Computer art, Collaboration between Subject Teachers at secondary school level</a:t>
            </a:r>
          </a:p>
          <a:p>
            <a:pPr algn="just"/>
            <a:endParaRPr lang="en-US" sz="1400" dirty="0">
              <a:latin typeface="Times New Roman" pitchFamily="18" charset="0"/>
              <a:cs typeface="Times New Roman" pitchFamily="18" charset="0"/>
            </a:endParaRPr>
          </a:p>
          <a:p>
            <a:pPr algn="just"/>
            <a:r>
              <a:rPr lang="en-US" sz="1400" b="1" dirty="0">
                <a:latin typeface="Times New Roman" panose="02020603050405020304" pitchFamily="18" charset="0"/>
                <a:cs typeface="Times New Roman" panose="02020603050405020304" pitchFamily="18" charset="0"/>
              </a:rPr>
              <a:t>3.4. Good Practices Examples</a:t>
            </a:r>
          </a:p>
          <a:p>
            <a:pPr algn="just"/>
            <a:endParaRPr lang="en-US" sz="14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3.4.a. In Formal arts education environment</a:t>
            </a:r>
            <a:endParaRPr lang="el-GR" sz="1400" dirty="0">
              <a:latin typeface="Times New Roman" pitchFamily="18" charset="0"/>
              <a:cs typeface="Times New Roman" pitchFamily="18" charset="0"/>
            </a:endParaRPr>
          </a:p>
          <a:p>
            <a:pPr algn="just"/>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marL="285750" indent="-285750" algn="just">
              <a:buFont typeface="Arial" panose="020B0604020202020204" pitchFamily="34" charset="0"/>
              <a:buChar char="•"/>
            </a:pPr>
            <a:r>
              <a:rPr lang="en-US" sz="1400" b="1" dirty="0">
                <a:latin typeface="Times New Roman" pitchFamily="18" charset="0"/>
                <a:cs typeface="Times New Roman" pitchFamily="18" charset="0"/>
              </a:rPr>
              <a:t>3.4.b. And Informal arts education environment</a:t>
            </a:r>
            <a:endParaRPr lang="el-GR"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l-GR" sz="1400" b="1" dirty="0">
              <a:latin typeface="Times New Roman" panose="02020603050405020304" pitchFamily="18" charset="0"/>
              <a:cs typeface="Times New Roman" panose="02020603050405020304" pitchFamily="18" charset="0"/>
            </a:endParaRPr>
          </a:p>
        </p:txBody>
      </p:sp>
      <p:pic>
        <p:nvPicPr>
          <p:cNvPr id="7" name="Picture 2" descr="C:\Users\Ιωάννα\Desktop\αγαλμα.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37891" y="3911139"/>
            <a:ext cx="3334628" cy="285376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image32.png">
            <a:extLst>
              <a:ext uri="{FF2B5EF4-FFF2-40B4-BE49-F238E27FC236}">
                <a16:creationId xmlns:a16="http://schemas.microsoft.com/office/drawing/2014/main" xmlns="" id="{3F946C4C-8535-2249-A071-31099DDE96F5}"/>
              </a:ext>
            </a:extLst>
          </p:cNvPr>
          <p:cNvPicPr/>
          <p:nvPr/>
        </p:nvPicPr>
        <p:blipFill>
          <a:blip r:embed="rId4" cstate="print"/>
          <a:srcRect/>
          <a:stretch>
            <a:fillRect/>
          </a:stretch>
        </p:blipFill>
        <p:spPr>
          <a:xfrm>
            <a:off x="4095682" y="-27777"/>
            <a:ext cx="1683834" cy="947651"/>
          </a:xfrm>
          <a:prstGeom prst="rect">
            <a:avLst/>
          </a:prstGeom>
          <a:ln/>
        </p:spPr>
      </p:pic>
      <p:pic>
        <p:nvPicPr>
          <p:cNvPr id="10" name="image4.png">
            <a:extLst>
              <a:ext uri="{FF2B5EF4-FFF2-40B4-BE49-F238E27FC236}">
                <a16:creationId xmlns:a16="http://schemas.microsoft.com/office/drawing/2014/main" xmlns="" id="{747D8BF0-24A6-9447-A0F4-DE6CB28BFFFC}"/>
              </a:ext>
            </a:extLst>
          </p:cNvPr>
          <p:cNvPicPr/>
          <p:nvPr/>
        </p:nvPicPr>
        <p:blipFill>
          <a:blip r:embed="rId5" cstate="print"/>
          <a:srcRect/>
          <a:stretch>
            <a:fillRect/>
          </a:stretch>
        </p:blipFill>
        <p:spPr>
          <a:xfrm>
            <a:off x="10305205" y="67611"/>
            <a:ext cx="1480958" cy="708025"/>
          </a:xfrm>
          <a:prstGeom prst="rect">
            <a:avLst/>
          </a:prstGeom>
          <a:ln/>
        </p:spPr>
      </p:pic>
    </p:spTree>
    <p:extLst>
      <p:ext uri="{BB962C8B-B14F-4D97-AF65-F5344CB8AC3E}">
        <p14:creationId xmlns:p14="http://schemas.microsoft.com/office/powerpoint/2010/main" xmlns="" val="2880128587"/>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αραίτητο">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παραίτητο">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παραίτητο">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b588bf57-8ba0-468c-9088-7d67b55c7039" xsi:nil="true"/>
    <AssetExpire xmlns="b588bf57-8ba0-468c-9088-7d67b55c7039">2029-01-01T08:00:00+00:00</AssetExpire>
    <CampaignTagsTaxHTField0 xmlns="b588bf57-8ba0-468c-9088-7d67b55c7039">
      <Terms xmlns="http://schemas.microsoft.com/office/infopath/2007/PartnerControls"/>
    </CampaignTagsTaxHTField0>
    <IntlLangReviewDate xmlns="b588bf57-8ba0-468c-9088-7d67b55c7039" xsi:nil="true"/>
    <TPFriendlyName xmlns="b588bf57-8ba0-468c-9088-7d67b55c7039" xsi:nil="true"/>
    <IntlLangReview xmlns="b588bf57-8ba0-468c-9088-7d67b55c7039">false</IntlLangReview>
    <LocLastLocAttemptVersionLookup xmlns="b588bf57-8ba0-468c-9088-7d67b55c7039">855022</LocLastLocAttemptVersionLookup>
    <PolicheckWords xmlns="b588bf57-8ba0-468c-9088-7d67b55c7039" xsi:nil="true"/>
    <SubmitterId xmlns="b588bf57-8ba0-468c-9088-7d67b55c7039" xsi:nil="true"/>
    <AcquiredFrom xmlns="b588bf57-8ba0-468c-9088-7d67b55c7039">Internal MS</AcquiredFrom>
    <EditorialStatus xmlns="b588bf57-8ba0-468c-9088-7d67b55c7039">Complete</EditorialStatus>
    <Markets xmlns="b588bf57-8ba0-468c-9088-7d67b55c7039"/>
    <OriginAsset xmlns="b588bf57-8ba0-468c-9088-7d67b55c7039" xsi:nil="true"/>
    <AssetStart xmlns="b588bf57-8ba0-468c-9088-7d67b55c7039">2012-08-31T08:50:00+00:00</AssetStart>
    <FriendlyTitle xmlns="b588bf57-8ba0-468c-9088-7d67b55c7039" xsi:nil="true"/>
    <MarketSpecific xmlns="b588bf57-8ba0-468c-9088-7d67b55c7039">false</MarketSpecific>
    <TPNamespace xmlns="b588bf57-8ba0-468c-9088-7d67b55c7039" xsi:nil="true"/>
    <PublishStatusLookup xmlns="b588bf57-8ba0-468c-9088-7d67b55c7039">
      <Value>338369</Value>
    </PublishStatusLookup>
    <APAuthor xmlns="b588bf57-8ba0-468c-9088-7d67b55c7039">
      <UserInfo>
        <DisplayName>REDMOND\kristaa</DisplayName>
        <AccountId>136</AccountId>
        <AccountType/>
      </UserInfo>
    </APAuthor>
    <TPCommandLine xmlns="b588bf57-8ba0-468c-9088-7d67b55c7039" xsi:nil="true"/>
    <IntlLangReviewer xmlns="b588bf57-8ba0-468c-9088-7d67b55c7039" xsi:nil="true"/>
    <OpenTemplate xmlns="b588bf57-8ba0-468c-9088-7d67b55c7039">true</OpenTemplate>
    <CSXSubmissionDate xmlns="b588bf57-8ba0-468c-9088-7d67b55c7039" xsi:nil="true"/>
    <TaxCatchAll xmlns="b588bf57-8ba0-468c-9088-7d67b55c7039"/>
    <Manager xmlns="b588bf57-8ba0-468c-9088-7d67b55c7039" xsi:nil="true"/>
    <NumericId xmlns="b588bf57-8ba0-468c-9088-7d67b55c7039" xsi:nil="true"/>
    <ParentAssetId xmlns="b588bf57-8ba0-468c-9088-7d67b55c7039" xsi:nil="true"/>
    <OriginalSourceMarket xmlns="b588bf57-8ba0-468c-9088-7d67b55c7039">english</OriginalSourceMarket>
    <ApprovalStatus xmlns="b588bf57-8ba0-468c-9088-7d67b55c7039">InProgress</ApprovalStatus>
    <TPComponent xmlns="b588bf57-8ba0-468c-9088-7d67b55c7039" xsi:nil="true"/>
    <EditorialTags xmlns="b588bf57-8ba0-468c-9088-7d67b55c7039" xsi:nil="true"/>
    <TPExecutable xmlns="b588bf57-8ba0-468c-9088-7d67b55c7039" xsi:nil="true"/>
    <TPLaunchHelpLink xmlns="b588bf57-8ba0-468c-9088-7d67b55c7039" xsi:nil="true"/>
    <LocComments xmlns="b588bf57-8ba0-468c-9088-7d67b55c7039" xsi:nil="true"/>
    <LocRecommendedHandoff xmlns="b588bf57-8ba0-468c-9088-7d67b55c7039" xsi:nil="true"/>
    <SourceTitle xmlns="b588bf57-8ba0-468c-9088-7d67b55c7039" xsi:nil="true"/>
    <CSXUpdate xmlns="b588bf57-8ba0-468c-9088-7d67b55c7039">false</CSXUpdate>
    <IntlLocPriority xmlns="b588bf57-8ba0-468c-9088-7d67b55c7039" xsi:nil="true"/>
    <UAProjectedTotalWords xmlns="b588bf57-8ba0-468c-9088-7d67b55c7039" xsi:nil="true"/>
    <AssetType xmlns="b588bf57-8ba0-468c-9088-7d67b55c7039">TP</AssetType>
    <MachineTranslated xmlns="b588bf57-8ba0-468c-9088-7d67b55c7039">false</MachineTranslated>
    <OutputCachingOn xmlns="b588bf57-8ba0-468c-9088-7d67b55c7039">false</OutputCachingOn>
    <TemplateStatus xmlns="b588bf57-8ba0-468c-9088-7d67b55c7039">Complete</TemplateStatus>
    <IsSearchable xmlns="b588bf57-8ba0-468c-9088-7d67b55c7039">true</IsSearchable>
    <ContentItem xmlns="b588bf57-8ba0-468c-9088-7d67b55c7039" xsi:nil="true"/>
    <HandoffToMSDN xmlns="b588bf57-8ba0-468c-9088-7d67b55c7039" xsi:nil="true"/>
    <ShowIn xmlns="b588bf57-8ba0-468c-9088-7d67b55c7039">Show everywhere</ShowIn>
    <ThumbnailAssetId xmlns="b588bf57-8ba0-468c-9088-7d67b55c7039" xsi:nil="true"/>
    <UALocComments xmlns="b588bf57-8ba0-468c-9088-7d67b55c7039" xsi:nil="true"/>
    <UALocRecommendation xmlns="b588bf57-8ba0-468c-9088-7d67b55c7039">Localize</UALocRecommendation>
    <LastModifiedDateTime xmlns="b588bf57-8ba0-468c-9088-7d67b55c7039" xsi:nil="true"/>
    <LegacyData xmlns="b588bf57-8ba0-468c-9088-7d67b55c7039" xsi:nil="true"/>
    <LocManualTestRequired xmlns="b588bf57-8ba0-468c-9088-7d67b55c7039">false</LocManualTestRequired>
    <LocMarketGroupTiers2 xmlns="b588bf57-8ba0-468c-9088-7d67b55c7039" xsi:nil="true"/>
    <ClipArtFilename xmlns="b588bf57-8ba0-468c-9088-7d67b55c7039" xsi:nil="true"/>
    <TPApplication xmlns="b588bf57-8ba0-468c-9088-7d67b55c7039" xsi:nil="true"/>
    <CSXHash xmlns="b588bf57-8ba0-468c-9088-7d67b55c7039" xsi:nil="true"/>
    <DirectSourceMarket xmlns="b588bf57-8ba0-468c-9088-7d67b55c7039">english</DirectSourceMarket>
    <PrimaryImageGen xmlns="b588bf57-8ba0-468c-9088-7d67b55c7039">true</PrimaryImageGen>
    <PlannedPubDate xmlns="b588bf57-8ba0-468c-9088-7d67b55c7039" xsi:nil="true"/>
    <CSXSubmissionMarket xmlns="b588bf57-8ba0-468c-9088-7d67b55c7039" xsi:nil="true"/>
    <Downloads xmlns="b588bf57-8ba0-468c-9088-7d67b55c7039">0</Downloads>
    <ArtSampleDocs xmlns="b588bf57-8ba0-468c-9088-7d67b55c7039" xsi:nil="true"/>
    <TrustLevel xmlns="b588bf57-8ba0-468c-9088-7d67b55c7039">1 Microsoft Managed Content</TrustLevel>
    <BlockPublish xmlns="b588bf57-8ba0-468c-9088-7d67b55c7039">false</BlockPublish>
    <TPLaunchHelpLinkType xmlns="b588bf57-8ba0-468c-9088-7d67b55c7039">Template</TPLaunchHelpLinkType>
    <LocalizationTagsTaxHTField0 xmlns="b588bf57-8ba0-468c-9088-7d67b55c7039">
      <Terms xmlns="http://schemas.microsoft.com/office/infopath/2007/PartnerControls"/>
    </LocalizationTagsTaxHTField0>
    <BusinessGroup xmlns="b588bf57-8ba0-468c-9088-7d67b55c7039" xsi:nil="true"/>
    <Providers xmlns="b588bf57-8ba0-468c-9088-7d67b55c7039" xsi:nil="true"/>
    <TemplateTemplateType xmlns="b588bf57-8ba0-468c-9088-7d67b55c7039">PowerPoint Presentation Template</TemplateTemplateType>
    <TimesCloned xmlns="b588bf57-8ba0-468c-9088-7d67b55c7039" xsi:nil="true"/>
    <TPAppVersion xmlns="b588bf57-8ba0-468c-9088-7d67b55c7039" xsi:nil="true"/>
    <VoteCount xmlns="b588bf57-8ba0-468c-9088-7d67b55c7039" xsi:nil="true"/>
    <FeatureTagsTaxHTField0 xmlns="b588bf57-8ba0-468c-9088-7d67b55c7039">
      <Terms xmlns="http://schemas.microsoft.com/office/infopath/2007/PartnerControls"/>
    </FeatureTagsTaxHTField0>
    <Provider xmlns="b588bf57-8ba0-468c-9088-7d67b55c7039" xsi:nil="true"/>
    <UACurrentWords xmlns="b588bf57-8ba0-468c-9088-7d67b55c7039" xsi:nil="true"/>
    <AssetId xmlns="b588bf57-8ba0-468c-9088-7d67b55c7039">TP103431346</AssetId>
    <TPClientViewer xmlns="b588bf57-8ba0-468c-9088-7d67b55c7039" xsi:nil="true"/>
    <DSATActionTaken xmlns="b588bf57-8ba0-468c-9088-7d67b55c7039" xsi:nil="true"/>
    <APEditor xmlns="b588bf57-8ba0-468c-9088-7d67b55c7039">
      <UserInfo>
        <DisplayName/>
        <AccountId xsi:nil="true"/>
        <AccountType/>
      </UserInfo>
    </APEditor>
    <TPInstallLocation xmlns="b588bf57-8ba0-468c-9088-7d67b55c7039" xsi:nil="true"/>
    <OOCacheId xmlns="b588bf57-8ba0-468c-9088-7d67b55c7039" xsi:nil="true"/>
    <IsDeleted xmlns="b588bf57-8ba0-468c-9088-7d67b55c7039">false</IsDeleted>
    <PublishTargets xmlns="b588bf57-8ba0-468c-9088-7d67b55c7039">OfficeOnlineVNext</PublishTargets>
    <ApprovalLog xmlns="b588bf57-8ba0-468c-9088-7d67b55c7039" xsi:nil="true"/>
    <BugNumber xmlns="b588bf57-8ba0-468c-9088-7d67b55c7039" xsi:nil="true"/>
    <CrawlForDependencies xmlns="b588bf57-8ba0-468c-9088-7d67b55c7039">false</CrawlForDependencies>
    <InternalTagsTaxHTField0 xmlns="b588bf57-8ba0-468c-9088-7d67b55c7039">
      <Terms xmlns="http://schemas.microsoft.com/office/infopath/2007/PartnerControls"/>
    </InternalTagsTaxHTField0>
    <LastHandOff xmlns="b588bf57-8ba0-468c-9088-7d67b55c7039" xsi:nil="true"/>
    <Milestone xmlns="b588bf57-8ba0-468c-9088-7d67b55c7039" xsi:nil="true"/>
    <OriginalRelease xmlns="b588bf57-8ba0-468c-9088-7d67b55c7039">15</OriginalRelease>
    <RecommendationsModifier xmlns="b588bf57-8ba0-468c-9088-7d67b55c7039" xsi:nil="true"/>
    <ScenarioTagsTaxHTField0 xmlns="b588bf57-8ba0-468c-9088-7d67b55c7039">
      <Terms xmlns="http://schemas.microsoft.com/office/infopath/2007/PartnerControls"/>
    </ScenarioTagsTaxHTField0>
    <UANotes xmlns="b588bf57-8ba0-468c-9088-7d67b55c703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FE6B03208763A44EB64B9FC8A84B4CC804005E48DE7B391D904E817F9F36E6EFDCBC" ma:contentTypeVersion="54" ma:contentTypeDescription="Create a new document." ma:contentTypeScope="" ma:versionID="480fbdb005ac9d8138ae6e0512fb92b4">
  <xsd:schema xmlns:xsd="http://www.w3.org/2001/XMLSchema" xmlns:xs="http://www.w3.org/2001/XMLSchema" xmlns:p="http://schemas.microsoft.com/office/2006/metadata/properties" xmlns:ns2="b588bf57-8ba0-468c-9088-7d67b55c7039" targetNamespace="http://schemas.microsoft.com/office/2006/metadata/properties" ma:root="true" ma:fieldsID="0ea10c76e7934788d1779a4bec75b82e" ns2:_="">
    <xsd:import namespace="b588bf57-8ba0-468c-9088-7d67b55c7039"/>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8bf57-8ba0-468c-9088-7d67b55c7039"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7a3d54fb-e176-40eb-9fcd-736f2f755639}"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F11A2EFD-B154-4910-9A6A-203D18A8C4F1}" ma:internalName="CSXSubmissionMarket" ma:readOnly="false" ma:showField="MarketName" ma:web="b588bf57-8ba0-468c-9088-7d67b55c7039">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d14bbe84-e03c-4266-b7e4-58d6fdfae43a}"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3DA286C3-8253-47DF-B32E-474422912EB9}" ma:internalName="InProjectListLookup" ma:readOnly="true" ma:showField="InProjectList"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4962b61c-4fdb-46d0-9835-6aed8d86a503}"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3DA286C3-8253-47DF-B32E-474422912EB9}" ma:internalName="LastCompleteVersionLookup" ma:readOnly="true" ma:showField="LastCompleteVersion"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3DA286C3-8253-47DF-B32E-474422912EB9}" ma:internalName="LastPreviewErrorLookup" ma:readOnly="true" ma:showField="LastPreviewError"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3DA286C3-8253-47DF-B32E-474422912EB9}" ma:internalName="LastPreviewResultLookup" ma:readOnly="true" ma:showField="LastPreviewResult"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3DA286C3-8253-47DF-B32E-474422912EB9}" ma:internalName="LastPreviewAttemptDateLookup" ma:readOnly="true" ma:showField="LastPreviewAttemptDat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3DA286C3-8253-47DF-B32E-474422912EB9}" ma:internalName="LastPreviewedByLookup" ma:readOnly="true" ma:showField="LastPreviewedBy"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3DA286C3-8253-47DF-B32E-474422912EB9}" ma:internalName="LastPreviewTimeLookup" ma:readOnly="true" ma:showField="LastPreviewTim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3DA286C3-8253-47DF-B32E-474422912EB9}" ma:internalName="LastPreviewVersionLookup" ma:readOnly="true" ma:showField="LastPreviewVersion"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3DA286C3-8253-47DF-B32E-474422912EB9}" ma:internalName="LastPublishErrorLookup" ma:readOnly="true" ma:showField="LastPublishError"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3DA286C3-8253-47DF-B32E-474422912EB9}" ma:internalName="LastPublishResultLookup" ma:readOnly="true" ma:showField="LastPublishResult"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3DA286C3-8253-47DF-B32E-474422912EB9}" ma:internalName="LastPublishAttemptDateLookup" ma:readOnly="true" ma:showField="LastPublishAttemptDat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3DA286C3-8253-47DF-B32E-474422912EB9}" ma:internalName="LastPublishedByLookup" ma:readOnly="true" ma:showField="LastPublishedBy"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3DA286C3-8253-47DF-B32E-474422912EB9}" ma:internalName="LastPublishTimeLookup" ma:readOnly="true" ma:showField="LastPublishTim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3DA286C3-8253-47DF-B32E-474422912EB9}" ma:internalName="LastPublishVersionLookup" ma:readOnly="true" ma:showField="LastPublishVersion"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6B57C37B-444B-4091-86C3-AD74C650108F}" ma:internalName="LocLastLocAttemptVersionLookup" ma:readOnly="false" ma:showField="LastLocAttemptVersion" ma:web="b588bf57-8ba0-468c-9088-7d67b55c7039">
      <xsd:simpleType>
        <xsd:restriction base="dms:Lookup"/>
      </xsd:simpleType>
    </xsd:element>
    <xsd:element name="LocLastLocAttemptVersionTypeLookup" ma:index="71" nillable="true" ma:displayName="Loc Last Loc Attempt Version Type" ma:default="" ma:list="{6B57C37B-444B-4091-86C3-AD74C650108F}" ma:internalName="LocLastLocAttemptVersionTypeLookup" ma:readOnly="true" ma:showField="LastLocAttemptVersionType" ma:web="b588bf57-8ba0-468c-9088-7d67b55c7039">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6B57C37B-444B-4091-86C3-AD74C650108F}" ma:internalName="LocNewPublishedVersionLookup" ma:readOnly="true" ma:showField="NewPublishedVersion" ma:web="b588bf57-8ba0-468c-9088-7d67b55c7039">
      <xsd:simpleType>
        <xsd:restriction base="dms:Lookup"/>
      </xsd:simpleType>
    </xsd:element>
    <xsd:element name="LocOverallHandbackStatusLookup" ma:index="75" nillable="true" ma:displayName="Loc Overall Handback Status" ma:default="" ma:list="{6B57C37B-444B-4091-86C3-AD74C650108F}" ma:internalName="LocOverallHandbackStatusLookup" ma:readOnly="true" ma:showField="OverallHandbackStatus" ma:web="b588bf57-8ba0-468c-9088-7d67b55c7039">
      <xsd:simpleType>
        <xsd:restriction base="dms:Lookup"/>
      </xsd:simpleType>
    </xsd:element>
    <xsd:element name="LocOverallLocStatusLookup" ma:index="76" nillable="true" ma:displayName="Loc Overall Localize Status" ma:default="" ma:list="{6B57C37B-444B-4091-86C3-AD74C650108F}" ma:internalName="LocOverallLocStatusLookup" ma:readOnly="true" ma:showField="OverallLocStatus" ma:web="b588bf57-8ba0-468c-9088-7d67b55c7039">
      <xsd:simpleType>
        <xsd:restriction base="dms:Lookup"/>
      </xsd:simpleType>
    </xsd:element>
    <xsd:element name="LocOverallPreviewStatusLookup" ma:index="77" nillable="true" ma:displayName="Loc Overall Preview Status" ma:default="" ma:list="{6B57C37B-444B-4091-86C3-AD74C650108F}" ma:internalName="LocOverallPreviewStatusLookup" ma:readOnly="true" ma:showField="OverallPreviewStatus" ma:web="b588bf57-8ba0-468c-9088-7d67b55c7039">
      <xsd:simpleType>
        <xsd:restriction base="dms:Lookup"/>
      </xsd:simpleType>
    </xsd:element>
    <xsd:element name="LocOverallPublishStatusLookup" ma:index="78" nillable="true" ma:displayName="Loc Overall Publish Status" ma:default="" ma:list="{6B57C37B-444B-4091-86C3-AD74C650108F}" ma:internalName="LocOverallPublishStatusLookup" ma:readOnly="true" ma:showField="OverallPublishStatus" ma:web="b588bf57-8ba0-468c-9088-7d67b55c7039">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6B57C37B-444B-4091-86C3-AD74C650108F}" ma:internalName="LocProcessedForHandoffsLookup" ma:readOnly="true" ma:showField="ProcessedForHandoffs" ma:web="b588bf57-8ba0-468c-9088-7d67b55c7039">
      <xsd:simpleType>
        <xsd:restriction base="dms:Lookup"/>
      </xsd:simpleType>
    </xsd:element>
    <xsd:element name="LocProcessedForMarketsLookup" ma:index="81" nillable="true" ma:displayName="Loc Processed For Markets" ma:default="" ma:list="{6B57C37B-444B-4091-86C3-AD74C650108F}" ma:internalName="LocProcessedForMarketsLookup" ma:readOnly="true" ma:showField="ProcessedForMarkets" ma:web="b588bf57-8ba0-468c-9088-7d67b55c7039">
      <xsd:simpleType>
        <xsd:restriction base="dms:Lookup"/>
      </xsd:simpleType>
    </xsd:element>
    <xsd:element name="LocPublishedDependentAssetsLookup" ma:index="82" nillable="true" ma:displayName="Loc Published Dependent Assets" ma:default="" ma:list="{6B57C37B-444B-4091-86C3-AD74C650108F}" ma:internalName="LocPublishedDependentAssetsLookup" ma:readOnly="true" ma:showField="PublishedDependentAssets" ma:web="b588bf57-8ba0-468c-9088-7d67b55c7039">
      <xsd:simpleType>
        <xsd:restriction base="dms:Lookup"/>
      </xsd:simpleType>
    </xsd:element>
    <xsd:element name="LocPublishedLinkedAssetsLookup" ma:index="83" nillable="true" ma:displayName="Loc Published Linked Assets" ma:default="" ma:list="{6B57C37B-444B-4091-86C3-AD74C650108F}" ma:internalName="LocPublishedLinkedAssetsLookup" ma:readOnly="true" ma:showField="PublishedLinkedAssets" ma:web="b588bf57-8ba0-468c-9088-7d67b55c7039">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4369e605-1431-4f9e-a604-c7d16fa1a7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F11A2EFD-B154-4910-9A6A-203D18A8C4F1}" ma:internalName="Markets" ma:readOnly="false" ma:showField="MarketNam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3DA286C3-8253-47DF-B32E-474422912EB9}" ma:internalName="NumOfRatingsLookup" ma:readOnly="true" ma:showField="NumOfRatings"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3DA286C3-8253-47DF-B32E-474422912EB9}" ma:internalName="PublishStatusLookup" ma:readOnly="false" ma:showField="PublishStatus"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b2e536f2-3e7b-4689-bd5c-6d869e5e38fb}"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083571ef-0dda-4d55-a857-683ecd66090e}" ma:internalName="TaxCatchAll" ma:showField="CatchAllData"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083571ef-0dda-4d55-a857-683ecd66090e}" ma:internalName="TaxCatchAllLabel" ma:readOnly="true" ma:showField="CatchAllDataLabel"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CC657F-4E7F-4C95-8D66-773E2803F69C}">
  <ds:schemaRefs>
    <ds:schemaRef ds:uri="http://schemas.microsoft.com/sharepoint/v3/contenttype/forms"/>
  </ds:schemaRefs>
</ds:datastoreItem>
</file>

<file path=customXml/itemProps2.xml><?xml version="1.0" encoding="utf-8"?>
<ds:datastoreItem xmlns:ds="http://schemas.openxmlformats.org/officeDocument/2006/customXml" ds:itemID="{78E6BE00-DBCA-405A-B5FF-9A5F32AB1AA0}">
  <ds:schemaRefs>
    <ds:schemaRef ds:uri="http://purl.org/dc/elements/1.1/"/>
    <ds:schemaRef ds:uri="http://schemas.openxmlformats.org/package/2006/metadata/core-properties"/>
    <ds:schemaRef ds:uri="b588bf57-8ba0-468c-9088-7d67b55c7039"/>
    <ds:schemaRef ds:uri="http://schemas.microsoft.com/office/infopath/2007/PartnerControls"/>
    <ds:schemaRef ds:uri="http://schemas.microsoft.com/office/2006/metadata/properties"/>
    <ds:schemaRef ds:uri="http://purl.org/dc/terms/"/>
    <ds:schemaRef ds:uri="http://schemas.microsoft.com/office/2006/documentManagement/types"/>
    <ds:schemaRef ds:uri="http://purl.org/dc/dcmitype/"/>
    <ds:schemaRef ds:uri="http://www.w3.org/XML/1998/namespace"/>
  </ds:schemaRefs>
</ds:datastoreItem>
</file>

<file path=customXml/itemProps3.xml><?xml version="1.0" encoding="utf-8"?>
<ds:datastoreItem xmlns:ds="http://schemas.openxmlformats.org/officeDocument/2006/customXml" ds:itemID="{83723C8C-819F-4B65-96D1-6D9DFC569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8bf57-8ba0-468c-9088-7d67b55c70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Essential</Template>
  <TotalTime>0</TotalTime>
  <Words>2175</Words>
  <Application>Microsoft Office PowerPoint</Application>
  <PresentationFormat>Προσαρμογή</PresentationFormat>
  <Paragraphs>401</Paragraphs>
  <Slides>19</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Απαραίτητο</vt:lpstr>
      <vt:lpstr>      GUIDE  ‘how to  TRAIN THE TRAINER’</vt:lpstr>
      <vt:lpstr>Διαφάνεια 2</vt:lpstr>
      <vt:lpstr>Διαφάνεια 3</vt:lpstr>
      <vt:lpstr>Developmental Characteristics of the focused ages   adolescents (middle school and high school students) and ERLY adults  </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2017-11-13T10:49:57Z</dcterms:created>
  <dcterms:modified xsi:type="dcterms:W3CDTF">2022-05-06T06:52:14Z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0x010100FE6B03208763A44EB64B9FC8A84B4CC804005E48DE7B391D904E817F9F36E6EFDCBC</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HiddenCategoryTags">
    <vt:lpwstr/>
  </property>
  <property fmtid="{D5CDD505-2E9C-101B-9397-08002B2CF9AE}" pid="9" name="CategoryTags">
    <vt:lpwstr/>
  </property>
  <property fmtid="{D5CDD505-2E9C-101B-9397-08002B2CF9AE}" pid="10" name="CategoryTagsTaxHTField0">
    <vt:lpwstr/>
  </property>
  <property fmtid="{D5CDD505-2E9C-101B-9397-08002B2CF9AE}" pid="11" name="HiddenCategoryTagsTaxHTField0">
    <vt:lpwstr/>
  </property>
</Properties>
</file>